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8" r:id="rId6"/>
    <p:sldId id="260" r:id="rId7"/>
    <p:sldId id="269" r:id="rId8"/>
    <p:sldId id="261" r:id="rId9"/>
    <p:sldId id="262" r:id="rId10"/>
    <p:sldId id="267" r:id="rId11"/>
    <p:sldId id="263" r:id="rId12"/>
    <p:sldId id="266" r:id="rId13"/>
    <p:sldId id="271" r:id="rId14"/>
    <p:sldId id="273" r:id="rId15"/>
    <p:sldId id="272" r:id="rId16"/>
    <p:sldId id="275" r:id="rId17"/>
    <p:sldId id="274" r:id="rId18"/>
    <p:sldId id="264" r:id="rId19"/>
    <p:sldId id="276" r:id="rId20"/>
    <p:sldId id="270" r:id="rId21"/>
  </p:sldIdLst>
  <p:sldSz cx="14630400" cy="8229600"/>
  <p:notesSz cx="8229600" cy="14630400"/>
  <p:embeddedFontLst>
    <p:embeddedFont>
      <p:font typeface="Merriweather" charset="0"/>
      <p:regular r:id="rId23"/>
    </p:embeddedFont>
    <p:embeddedFont>
      <p:font typeface="Calibri"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2" d="100"/>
          <a:sy n="102" d="100"/>
        </p:scale>
        <p:origin x="-90" y="16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DBF978EB-2CBD-4DF9-AF21-848D6CAB6681}" type="datetimeFigureOut">
              <a:rPr lang="en-IN" smtClean="0"/>
              <a:t>14-11-2024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5E40CF19-5D83-4430-98F0-C0840D6380F7}" type="slidenum">
              <a:rPr lang="en-IN" smtClean="0"/>
              <a:t>‹#›</a:t>
            </a:fld>
            <a:endParaRPr lang="en-IN"/>
          </a:p>
        </p:txBody>
      </p:sp>
    </p:spTree>
    <p:extLst>
      <p:ext uri="{BB962C8B-B14F-4D97-AF65-F5344CB8AC3E}">
        <p14:creationId xmlns:p14="http://schemas.microsoft.com/office/powerpoint/2010/main" val="2649811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28517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65006" y="5683"/>
            <a:ext cx="8084259" cy="2128838"/>
          </a:xfrm>
          <a:prstGeom prst="rect">
            <a:avLst/>
          </a:prstGeom>
          <a:noFill/>
          <a:ln/>
        </p:spPr>
        <p:txBody>
          <a:bodyPr wrap="square" lIns="0" tIns="0" rIns="0" bIns="0" rtlCol="0" anchor="t"/>
          <a:lstStyle/>
          <a:p>
            <a:pPr marL="0" indent="0">
              <a:lnSpc>
                <a:spcPts val="8350"/>
              </a:lnSpc>
              <a:buNone/>
            </a:pPr>
            <a:r>
              <a:rPr lang="en-US" sz="6700" dirty="0">
                <a:solidFill>
                  <a:schemeClr val="bg1"/>
                </a:solidFill>
                <a:latin typeface="Merriweather" pitchFamily="34" charset="0"/>
                <a:ea typeface="Merriweather" pitchFamily="34" charset="-122"/>
                <a:cs typeface="Merriweather" pitchFamily="34" charset="-120"/>
              </a:rPr>
              <a:t>Travel Planning and Tracking </a:t>
            </a:r>
            <a:r>
              <a:rPr lang="en-US" sz="6700" dirty="0" smtClean="0">
                <a:solidFill>
                  <a:schemeClr val="bg1"/>
                </a:solidFill>
                <a:latin typeface="Merriweather" pitchFamily="34" charset="0"/>
                <a:ea typeface="Merriweather" pitchFamily="34" charset="-122"/>
                <a:cs typeface="Merriweather" pitchFamily="34" charset="-120"/>
              </a:rPr>
              <a:t>App</a:t>
            </a:r>
          </a:p>
          <a:p>
            <a:pPr marL="0" indent="0">
              <a:lnSpc>
                <a:spcPts val="8350"/>
              </a:lnSpc>
              <a:buNone/>
            </a:pPr>
            <a:endParaRPr lang="en-US" sz="6700" dirty="0">
              <a:solidFill>
                <a:schemeClr val="bg1"/>
              </a:solidFill>
              <a:latin typeface="Merriweather" pitchFamily="34" charset="0"/>
            </a:endParaRPr>
          </a:p>
        </p:txBody>
      </p:sp>
      <p:sp>
        <p:nvSpPr>
          <p:cNvPr id="4" name="Text 1"/>
          <p:cNvSpPr/>
          <p:nvPr/>
        </p:nvSpPr>
        <p:spPr>
          <a:xfrm>
            <a:off x="6322206" y="5079935"/>
            <a:ext cx="7416403" cy="1184434"/>
          </a:xfrm>
          <a:prstGeom prst="rect">
            <a:avLst/>
          </a:prstGeom>
          <a:noFill/>
          <a:ln/>
        </p:spPr>
        <p:txBody>
          <a:bodyPr wrap="square" lIns="0" tIns="0" rIns="0" bIns="0" rtlCol="0" anchor="t"/>
          <a:lstStyle/>
          <a:p>
            <a:pPr marL="0" indent="0">
              <a:lnSpc>
                <a:spcPts val="3100"/>
              </a:lnSpc>
              <a:buNone/>
            </a:pPr>
            <a:r>
              <a:rPr lang="en-US" sz="1900" dirty="0" smtClean="0"/>
              <a:t>.</a:t>
            </a:r>
            <a:endParaRPr lang="en-US" sz="1900" dirty="0"/>
          </a:p>
        </p:txBody>
      </p:sp>
      <p:sp>
        <p:nvSpPr>
          <p:cNvPr id="10" name="TextBox 9"/>
          <p:cNvSpPr txBox="1"/>
          <p:nvPr/>
        </p:nvSpPr>
        <p:spPr>
          <a:xfrm>
            <a:off x="6036906" y="4096139"/>
            <a:ext cx="8593494" cy="2246769"/>
          </a:xfrm>
          <a:prstGeom prst="rect">
            <a:avLst/>
          </a:prstGeom>
          <a:noFill/>
        </p:spPr>
        <p:txBody>
          <a:bodyPr wrap="square" rtlCol="0">
            <a:spAutoFit/>
          </a:bodyPr>
          <a:lstStyle/>
          <a:p>
            <a:r>
              <a:rPr lang="en-US" sz="2800" dirty="0" smtClean="0">
                <a:solidFill>
                  <a:schemeClr val="bg1"/>
                </a:solidFill>
              </a:rPr>
              <a:t>K.KAVINILA - E80BFD7A907237599F340DC44976C6A5</a:t>
            </a:r>
          </a:p>
          <a:p>
            <a:r>
              <a:rPr lang="en-US" sz="2800" dirty="0" smtClean="0">
                <a:solidFill>
                  <a:schemeClr val="bg1"/>
                </a:solidFill>
              </a:rPr>
              <a:t>S.SHALINI- DAF14EBAD4D40959630468B3CD0E5E4A</a:t>
            </a:r>
          </a:p>
          <a:p>
            <a:r>
              <a:rPr lang="en-US" sz="2800" dirty="0" smtClean="0">
                <a:solidFill>
                  <a:schemeClr val="bg1"/>
                </a:solidFill>
              </a:rPr>
              <a:t>K.RAJAKUMARI-D62E4CB839869459B1F455CCDE94BAEE</a:t>
            </a:r>
          </a:p>
          <a:p>
            <a:r>
              <a:rPr lang="en-US" sz="2800" dirty="0" smtClean="0">
                <a:solidFill>
                  <a:schemeClr val="bg1"/>
                </a:solidFill>
              </a:rPr>
              <a:t>S.TAMILMANI-F3344B52DD04E2191F34D160E7705B95</a:t>
            </a:r>
          </a:p>
          <a:p>
            <a:r>
              <a:rPr lang="en-US" sz="2800" dirty="0" smtClean="0">
                <a:solidFill>
                  <a:schemeClr val="bg1"/>
                </a:solidFill>
              </a:rPr>
              <a:t>S.DHARANISRI-DD8E83A8B10BC229BFE45DA0E9CD18A5</a:t>
            </a:r>
          </a:p>
        </p:txBody>
      </p:sp>
      <p:sp>
        <p:nvSpPr>
          <p:cNvPr id="11" name="TextBox 10"/>
          <p:cNvSpPr txBox="1"/>
          <p:nvPr/>
        </p:nvSpPr>
        <p:spPr>
          <a:xfrm>
            <a:off x="6120881" y="3004457"/>
            <a:ext cx="3480319" cy="584775"/>
          </a:xfrm>
          <a:prstGeom prst="rect">
            <a:avLst/>
          </a:prstGeom>
          <a:noFill/>
        </p:spPr>
        <p:txBody>
          <a:bodyPr wrap="square" rtlCol="0">
            <a:spAutoFit/>
          </a:bodyPr>
          <a:lstStyle/>
          <a:p>
            <a:r>
              <a:rPr lang="en-US" sz="3200" b="1" dirty="0" smtClean="0">
                <a:solidFill>
                  <a:schemeClr val="bg1"/>
                </a:solidFill>
              </a:rPr>
              <a:t>TEAM NUMBERS</a:t>
            </a:r>
            <a:endParaRPr lang="en-IN" sz="3200" b="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6855" y="736044"/>
            <a:ext cx="6497955" cy="696754"/>
          </a:xfrm>
          <a:prstGeom prst="rect">
            <a:avLst/>
          </a:prstGeom>
          <a:noFill/>
          <a:ln/>
        </p:spPr>
        <p:txBody>
          <a:bodyPr wrap="none" lIns="0" tIns="0" rIns="0" bIns="0" rtlCol="0" anchor="t"/>
          <a:lstStyle/>
          <a:p>
            <a:pPr marL="0" indent="0">
              <a:lnSpc>
                <a:spcPts val="5450"/>
              </a:lnSpc>
              <a:buNone/>
            </a:pPr>
            <a:r>
              <a:rPr lang="en-US" sz="4350" dirty="0">
                <a:solidFill>
                  <a:srgbClr val="F5F0F0"/>
                </a:solidFill>
                <a:latin typeface="Merriweather" pitchFamily="34" charset="0"/>
                <a:ea typeface="Merriweather" pitchFamily="34" charset="-122"/>
                <a:cs typeface="Merriweather" pitchFamily="34" charset="-120"/>
              </a:rPr>
              <a:t>Organize Your Itinerary</a:t>
            </a:r>
            <a:endParaRPr lang="en-US" sz="4350" dirty="0"/>
          </a:p>
        </p:txBody>
      </p:sp>
      <p:sp>
        <p:nvSpPr>
          <p:cNvPr id="4" name="Shape 1"/>
          <p:cNvSpPr/>
          <p:nvPr/>
        </p:nvSpPr>
        <p:spPr>
          <a:xfrm>
            <a:off x="6586061" y="1767245"/>
            <a:ext cx="30480" cy="5726311"/>
          </a:xfrm>
          <a:prstGeom prst="roundRect">
            <a:avLst>
              <a:gd name="adj" fmla="val 307269"/>
            </a:avLst>
          </a:prstGeom>
          <a:solidFill>
            <a:srgbClr val="194A99"/>
          </a:solidFill>
          <a:ln/>
        </p:spPr>
      </p:sp>
      <p:sp>
        <p:nvSpPr>
          <p:cNvPr id="5" name="Shape 2"/>
          <p:cNvSpPr/>
          <p:nvPr/>
        </p:nvSpPr>
        <p:spPr>
          <a:xfrm>
            <a:off x="6821626" y="2253496"/>
            <a:ext cx="780455" cy="30480"/>
          </a:xfrm>
          <a:prstGeom prst="roundRect">
            <a:avLst>
              <a:gd name="adj" fmla="val 307269"/>
            </a:avLst>
          </a:prstGeom>
          <a:solidFill>
            <a:srgbClr val="194A99"/>
          </a:solidFill>
          <a:ln/>
        </p:spPr>
      </p:sp>
      <p:sp>
        <p:nvSpPr>
          <p:cNvPr id="6" name="Shape 3"/>
          <p:cNvSpPr/>
          <p:nvPr/>
        </p:nvSpPr>
        <p:spPr>
          <a:xfrm>
            <a:off x="6350496" y="2017990"/>
            <a:ext cx="501610" cy="501610"/>
          </a:xfrm>
          <a:prstGeom prst="roundRect">
            <a:avLst>
              <a:gd name="adj" fmla="val 18671"/>
            </a:avLst>
          </a:prstGeom>
          <a:solidFill>
            <a:srgbClr val="003180"/>
          </a:solidFill>
          <a:ln w="7620">
            <a:solidFill>
              <a:srgbClr val="194A99"/>
            </a:solidFill>
            <a:prstDash val="solid"/>
          </a:ln>
        </p:spPr>
      </p:sp>
      <p:sp>
        <p:nvSpPr>
          <p:cNvPr id="7" name="Text 4"/>
          <p:cNvSpPr/>
          <p:nvPr/>
        </p:nvSpPr>
        <p:spPr>
          <a:xfrm>
            <a:off x="6527661" y="2101572"/>
            <a:ext cx="147161" cy="334447"/>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1</a:t>
            </a:r>
            <a:endParaRPr lang="en-US" sz="2600" dirty="0"/>
          </a:p>
        </p:txBody>
      </p:sp>
      <p:sp>
        <p:nvSpPr>
          <p:cNvPr id="8" name="Text 5"/>
          <p:cNvSpPr/>
          <p:nvPr/>
        </p:nvSpPr>
        <p:spPr>
          <a:xfrm>
            <a:off x="7827645" y="1990130"/>
            <a:ext cx="3044904" cy="34837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Day-by-Day Planning</a:t>
            </a:r>
            <a:endParaRPr lang="en-US" sz="2150" dirty="0"/>
          </a:p>
        </p:txBody>
      </p:sp>
      <p:sp>
        <p:nvSpPr>
          <p:cNvPr id="9" name="Text 6"/>
          <p:cNvSpPr/>
          <p:nvPr/>
        </p:nvSpPr>
        <p:spPr>
          <a:xfrm>
            <a:off x="7827645" y="2472214"/>
            <a:ext cx="6022300" cy="713422"/>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Create detailed itineraries for each day of your trip, including activities, timings, and locations.</a:t>
            </a:r>
            <a:endParaRPr lang="en-US" sz="1750" dirty="0"/>
          </a:p>
        </p:txBody>
      </p:sp>
      <p:sp>
        <p:nvSpPr>
          <p:cNvPr id="10" name="Shape 7"/>
          <p:cNvSpPr/>
          <p:nvPr/>
        </p:nvSpPr>
        <p:spPr>
          <a:xfrm>
            <a:off x="6821626" y="4117657"/>
            <a:ext cx="780455" cy="30480"/>
          </a:xfrm>
          <a:prstGeom prst="roundRect">
            <a:avLst>
              <a:gd name="adj" fmla="val 307269"/>
            </a:avLst>
          </a:prstGeom>
          <a:solidFill>
            <a:srgbClr val="194A99"/>
          </a:solidFill>
          <a:ln/>
        </p:spPr>
      </p:sp>
      <p:sp>
        <p:nvSpPr>
          <p:cNvPr id="11" name="Shape 8"/>
          <p:cNvSpPr/>
          <p:nvPr/>
        </p:nvSpPr>
        <p:spPr>
          <a:xfrm>
            <a:off x="6350496" y="3882152"/>
            <a:ext cx="501610" cy="501610"/>
          </a:xfrm>
          <a:prstGeom prst="roundRect">
            <a:avLst>
              <a:gd name="adj" fmla="val 18671"/>
            </a:avLst>
          </a:prstGeom>
          <a:solidFill>
            <a:srgbClr val="003180"/>
          </a:solidFill>
          <a:ln w="7620">
            <a:solidFill>
              <a:srgbClr val="194A99"/>
            </a:solidFill>
            <a:prstDash val="solid"/>
          </a:ln>
        </p:spPr>
      </p:sp>
      <p:sp>
        <p:nvSpPr>
          <p:cNvPr id="12" name="Text 9"/>
          <p:cNvSpPr/>
          <p:nvPr/>
        </p:nvSpPr>
        <p:spPr>
          <a:xfrm>
            <a:off x="6501229" y="3965734"/>
            <a:ext cx="200025" cy="334447"/>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2</a:t>
            </a:r>
            <a:endParaRPr lang="en-US" sz="2600" dirty="0"/>
          </a:p>
        </p:txBody>
      </p:sp>
      <p:sp>
        <p:nvSpPr>
          <p:cNvPr id="13" name="Text 10"/>
          <p:cNvSpPr/>
          <p:nvPr/>
        </p:nvSpPr>
        <p:spPr>
          <a:xfrm>
            <a:off x="7827645" y="3854291"/>
            <a:ext cx="2787253" cy="34837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Real-Time Updates</a:t>
            </a:r>
            <a:endParaRPr lang="en-US" sz="2150" dirty="0"/>
          </a:p>
        </p:txBody>
      </p:sp>
      <p:sp>
        <p:nvSpPr>
          <p:cNvPr id="14" name="Text 11"/>
          <p:cNvSpPr/>
          <p:nvPr/>
        </p:nvSpPr>
        <p:spPr>
          <a:xfrm>
            <a:off x="7827645" y="4336375"/>
            <a:ext cx="6022300" cy="1070134"/>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Keep track of your itinerary and receive notifications for flight changes, weather updates, and important reminders.</a:t>
            </a:r>
            <a:endParaRPr lang="en-US" sz="1750" dirty="0"/>
          </a:p>
        </p:txBody>
      </p:sp>
      <p:sp>
        <p:nvSpPr>
          <p:cNvPr id="15" name="Shape 12"/>
          <p:cNvSpPr/>
          <p:nvPr/>
        </p:nvSpPr>
        <p:spPr>
          <a:xfrm>
            <a:off x="6821626" y="6338530"/>
            <a:ext cx="780455" cy="30480"/>
          </a:xfrm>
          <a:prstGeom prst="roundRect">
            <a:avLst>
              <a:gd name="adj" fmla="val 307269"/>
            </a:avLst>
          </a:prstGeom>
          <a:solidFill>
            <a:srgbClr val="194A99"/>
          </a:solidFill>
          <a:ln/>
        </p:spPr>
      </p:sp>
      <p:sp>
        <p:nvSpPr>
          <p:cNvPr id="16" name="Shape 13"/>
          <p:cNvSpPr/>
          <p:nvPr/>
        </p:nvSpPr>
        <p:spPr>
          <a:xfrm>
            <a:off x="6350496" y="6103025"/>
            <a:ext cx="501610" cy="501610"/>
          </a:xfrm>
          <a:prstGeom prst="roundRect">
            <a:avLst>
              <a:gd name="adj" fmla="val 18671"/>
            </a:avLst>
          </a:prstGeom>
          <a:solidFill>
            <a:srgbClr val="003180"/>
          </a:solidFill>
          <a:ln w="7620">
            <a:solidFill>
              <a:srgbClr val="194A99"/>
            </a:solidFill>
            <a:prstDash val="solid"/>
          </a:ln>
        </p:spPr>
      </p:sp>
      <p:sp>
        <p:nvSpPr>
          <p:cNvPr id="17" name="Text 14"/>
          <p:cNvSpPr/>
          <p:nvPr/>
        </p:nvSpPr>
        <p:spPr>
          <a:xfrm>
            <a:off x="6507659" y="6186607"/>
            <a:ext cx="187285" cy="334447"/>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3</a:t>
            </a:r>
            <a:endParaRPr lang="en-US" sz="2600" dirty="0"/>
          </a:p>
        </p:txBody>
      </p:sp>
      <p:sp>
        <p:nvSpPr>
          <p:cNvPr id="18" name="Text 15"/>
          <p:cNvSpPr/>
          <p:nvPr/>
        </p:nvSpPr>
        <p:spPr>
          <a:xfrm>
            <a:off x="7827645" y="6075164"/>
            <a:ext cx="2787253" cy="34837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Offline Access</a:t>
            </a:r>
            <a:endParaRPr lang="en-US" sz="2150" dirty="0"/>
          </a:p>
        </p:txBody>
      </p:sp>
      <p:sp>
        <p:nvSpPr>
          <p:cNvPr id="19" name="Text 16"/>
          <p:cNvSpPr/>
          <p:nvPr/>
        </p:nvSpPr>
        <p:spPr>
          <a:xfrm>
            <a:off x="7827645" y="6557248"/>
            <a:ext cx="6022300" cy="713422"/>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Access your itinerary and essential travel information even without an internet connection.</a:t>
            </a:r>
            <a:endParaRPr lang="en-US" sz="1750" dirty="0"/>
          </a:p>
        </p:txBody>
      </p:sp>
    </p:spTree>
    <p:extLst>
      <p:ext uri="{BB962C8B-B14F-4D97-AF65-F5344CB8AC3E}">
        <p14:creationId xmlns:p14="http://schemas.microsoft.com/office/powerpoint/2010/main" val="695094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106210"/>
            <a:ext cx="7416403" cy="2313861"/>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Insights and analytics: Learn from your travel patterns</a:t>
            </a:r>
            <a:endParaRPr lang="en-US" sz="4850" dirty="0"/>
          </a:p>
        </p:txBody>
      </p:sp>
      <p:sp>
        <p:nvSpPr>
          <p:cNvPr id="4" name="Shape 1"/>
          <p:cNvSpPr/>
          <p:nvPr/>
        </p:nvSpPr>
        <p:spPr>
          <a:xfrm>
            <a:off x="6350198" y="3790236"/>
            <a:ext cx="7416403" cy="3333036"/>
          </a:xfrm>
          <a:prstGeom prst="roundRect">
            <a:avLst>
              <a:gd name="adj" fmla="val 3110"/>
            </a:avLst>
          </a:prstGeom>
          <a:noFill/>
          <a:ln w="15240">
            <a:solidFill>
              <a:srgbClr val="FFFFFF">
                <a:alpha val="24000"/>
              </a:srgbClr>
            </a:solidFill>
            <a:prstDash val="solid"/>
          </a:ln>
        </p:spPr>
      </p:sp>
      <p:sp>
        <p:nvSpPr>
          <p:cNvPr id="5" name="Shape 2"/>
          <p:cNvSpPr/>
          <p:nvPr/>
        </p:nvSpPr>
        <p:spPr>
          <a:xfrm>
            <a:off x="6365438" y="3805476"/>
            <a:ext cx="7385090" cy="1100852"/>
          </a:xfrm>
          <a:prstGeom prst="rect">
            <a:avLst/>
          </a:prstGeom>
          <a:solidFill>
            <a:srgbClr val="FFFFFF">
              <a:alpha val="4000"/>
            </a:srgbClr>
          </a:solidFill>
          <a:ln/>
        </p:spPr>
      </p:sp>
      <p:sp>
        <p:nvSpPr>
          <p:cNvPr id="6" name="Text 3"/>
          <p:cNvSpPr/>
          <p:nvPr/>
        </p:nvSpPr>
        <p:spPr>
          <a:xfrm>
            <a:off x="6613207" y="3961090"/>
            <a:ext cx="1963936"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Data Collection</a:t>
            </a:r>
            <a:endParaRPr lang="en-US" sz="1900" dirty="0"/>
          </a:p>
        </p:txBody>
      </p:sp>
      <p:sp>
        <p:nvSpPr>
          <p:cNvPr id="7" name="Text 4"/>
          <p:cNvSpPr/>
          <p:nvPr/>
        </p:nvSpPr>
        <p:spPr>
          <a:xfrm>
            <a:off x="9078397" y="3961090"/>
            <a:ext cx="1960126"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Travel History</a:t>
            </a:r>
            <a:endParaRPr lang="en-US" sz="1900" dirty="0"/>
          </a:p>
        </p:txBody>
      </p:sp>
      <p:sp>
        <p:nvSpPr>
          <p:cNvPr id="8" name="Text 5"/>
          <p:cNvSpPr/>
          <p:nvPr/>
        </p:nvSpPr>
        <p:spPr>
          <a:xfrm>
            <a:off x="11539776" y="3961090"/>
            <a:ext cx="1963936"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Expense Records</a:t>
            </a:r>
            <a:endParaRPr lang="en-US" sz="1900" dirty="0"/>
          </a:p>
        </p:txBody>
      </p:sp>
      <p:sp>
        <p:nvSpPr>
          <p:cNvPr id="9" name="Shape 6"/>
          <p:cNvSpPr/>
          <p:nvPr/>
        </p:nvSpPr>
        <p:spPr>
          <a:xfrm>
            <a:off x="6365438" y="4906328"/>
            <a:ext cx="7385090" cy="1100852"/>
          </a:xfrm>
          <a:prstGeom prst="rect">
            <a:avLst/>
          </a:prstGeom>
          <a:solidFill>
            <a:srgbClr val="000000">
              <a:alpha val="4000"/>
            </a:srgbClr>
          </a:solidFill>
          <a:ln/>
        </p:spPr>
      </p:sp>
      <p:sp>
        <p:nvSpPr>
          <p:cNvPr id="10" name="Text 7"/>
          <p:cNvSpPr/>
          <p:nvPr/>
        </p:nvSpPr>
        <p:spPr>
          <a:xfrm>
            <a:off x="6613207" y="5061942"/>
            <a:ext cx="1963936"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Analysis</a:t>
            </a:r>
            <a:endParaRPr lang="en-US" sz="1900" dirty="0"/>
          </a:p>
        </p:txBody>
      </p:sp>
      <p:sp>
        <p:nvSpPr>
          <p:cNvPr id="11" name="Text 8"/>
          <p:cNvSpPr/>
          <p:nvPr/>
        </p:nvSpPr>
        <p:spPr>
          <a:xfrm>
            <a:off x="9078397" y="5061942"/>
            <a:ext cx="1960126"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Most Visited Destinations</a:t>
            </a:r>
            <a:endParaRPr lang="en-US" sz="1900" dirty="0"/>
          </a:p>
        </p:txBody>
      </p:sp>
      <p:sp>
        <p:nvSpPr>
          <p:cNvPr id="12" name="Text 9"/>
          <p:cNvSpPr/>
          <p:nvPr/>
        </p:nvSpPr>
        <p:spPr>
          <a:xfrm>
            <a:off x="11539776" y="5061942"/>
            <a:ext cx="1963936"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Average Spending</a:t>
            </a:r>
            <a:endParaRPr lang="en-US" sz="1900" dirty="0"/>
          </a:p>
        </p:txBody>
      </p:sp>
      <p:sp>
        <p:nvSpPr>
          <p:cNvPr id="13" name="Shape 10"/>
          <p:cNvSpPr/>
          <p:nvPr/>
        </p:nvSpPr>
        <p:spPr>
          <a:xfrm>
            <a:off x="6365438" y="6007179"/>
            <a:ext cx="7385090" cy="1100852"/>
          </a:xfrm>
          <a:prstGeom prst="rect">
            <a:avLst/>
          </a:prstGeom>
          <a:solidFill>
            <a:srgbClr val="FFFFFF">
              <a:alpha val="4000"/>
            </a:srgbClr>
          </a:solidFill>
          <a:ln/>
        </p:spPr>
      </p:sp>
      <p:sp>
        <p:nvSpPr>
          <p:cNvPr id="14" name="Text 11"/>
          <p:cNvSpPr/>
          <p:nvPr/>
        </p:nvSpPr>
        <p:spPr>
          <a:xfrm>
            <a:off x="6613207" y="6162794"/>
            <a:ext cx="1963936"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Insights</a:t>
            </a:r>
            <a:endParaRPr lang="en-US" sz="1900" dirty="0"/>
          </a:p>
        </p:txBody>
      </p:sp>
      <p:sp>
        <p:nvSpPr>
          <p:cNvPr id="15" name="Text 12"/>
          <p:cNvSpPr/>
          <p:nvPr/>
        </p:nvSpPr>
        <p:spPr>
          <a:xfrm>
            <a:off x="9078397" y="6162794"/>
            <a:ext cx="1960126"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Travel Preferences</a:t>
            </a:r>
            <a:endParaRPr lang="en-US" sz="1900" dirty="0"/>
          </a:p>
        </p:txBody>
      </p:sp>
      <p:sp>
        <p:nvSpPr>
          <p:cNvPr id="16" name="Text 13"/>
          <p:cNvSpPr/>
          <p:nvPr/>
        </p:nvSpPr>
        <p:spPr>
          <a:xfrm>
            <a:off x="11539776" y="6162794"/>
            <a:ext cx="1963936"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Budgeting Patterns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04836" y="1196578"/>
            <a:ext cx="7351633" cy="730687"/>
          </a:xfrm>
          <a:prstGeom prst="rect">
            <a:avLst/>
          </a:prstGeom>
          <a:noFill/>
          <a:ln/>
        </p:spPr>
        <p:txBody>
          <a:bodyPr wrap="none" lIns="0" tIns="0" rIns="0" bIns="0" rtlCol="0" anchor="t"/>
          <a:lstStyle/>
          <a:p>
            <a:pPr marL="0" indent="0">
              <a:lnSpc>
                <a:spcPts val="5750"/>
              </a:lnSpc>
              <a:buNone/>
            </a:pPr>
            <a:r>
              <a:rPr lang="en-US" sz="4600" dirty="0">
                <a:solidFill>
                  <a:srgbClr val="F5F0F0"/>
                </a:solidFill>
                <a:latin typeface="Merriweather" pitchFamily="34" charset="0"/>
                <a:ea typeface="Merriweather" pitchFamily="34" charset="-122"/>
                <a:cs typeface="Merriweather" pitchFamily="34" charset="-120"/>
              </a:rPr>
              <a:t>Discover New Adventures</a:t>
            </a:r>
            <a:endParaRPr lang="en-US" sz="4600" dirty="0"/>
          </a:p>
        </p:txBody>
      </p:sp>
      <p:sp>
        <p:nvSpPr>
          <p:cNvPr id="4" name="Shape 1"/>
          <p:cNvSpPr/>
          <p:nvPr/>
        </p:nvSpPr>
        <p:spPr>
          <a:xfrm>
            <a:off x="6304836" y="2541032"/>
            <a:ext cx="526137" cy="526137"/>
          </a:xfrm>
          <a:prstGeom prst="roundRect">
            <a:avLst>
              <a:gd name="adj" fmla="val 18667"/>
            </a:avLst>
          </a:prstGeom>
          <a:solidFill>
            <a:srgbClr val="003180"/>
          </a:solidFill>
          <a:ln w="7620">
            <a:solidFill>
              <a:srgbClr val="194A99"/>
            </a:solidFill>
            <a:prstDash val="solid"/>
          </a:ln>
        </p:spPr>
      </p:sp>
      <p:sp>
        <p:nvSpPr>
          <p:cNvPr id="5" name="Text 2"/>
          <p:cNvSpPr/>
          <p:nvPr/>
        </p:nvSpPr>
        <p:spPr>
          <a:xfrm>
            <a:off x="6490692" y="2628662"/>
            <a:ext cx="154305" cy="350758"/>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1</a:t>
            </a:r>
            <a:endParaRPr lang="en-US" sz="2750" dirty="0"/>
          </a:p>
        </p:txBody>
      </p:sp>
      <p:sp>
        <p:nvSpPr>
          <p:cNvPr id="6" name="Text 3"/>
          <p:cNvSpPr/>
          <p:nvPr/>
        </p:nvSpPr>
        <p:spPr>
          <a:xfrm>
            <a:off x="7064812" y="2541032"/>
            <a:ext cx="2876669" cy="365284"/>
          </a:xfrm>
          <a:prstGeom prst="rect">
            <a:avLst/>
          </a:prstGeom>
          <a:noFill/>
          <a:ln/>
        </p:spPr>
        <p:txBody>
          <a:bodyPr wrap="non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Explore Local Gems</a:t>
            </a:r>
            <a:endParaRPr lang="en-US" sz="2300" dirty="0"/>
          </a:p>
        </p:txBody>
      </p:sp>
      <p:sp>
        <p:nvSpPr>
          <p:cNvPr id="7" name="Text 4"/>
          <p:cNvSpPr/>
          <p:nvPr/>
        </p:nvSpPr>
        <p:spPr>
          <a:xfrm>
            <a:off x="7064812" y="3046571"/>
            <a:ext cx="2876669" cy="1870472"/>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Uncover hidden treasures and off-the-beaten-path destinations recommended by locals.</a:t>
            </a:r>
            <a:endParaRPr lang="en-US" sz="1800" dirty="0"/>
          </a:p>
        </p:txBody>
      </p:sp>
      <p:sp>
        <p:nvSpPr>
          <p:cNvPr id="8" name="Shape 5"/>
          <p:cNvSpPr/>
          <p:nvPr/>
        </p:nvSpPr>
        <p:spPr>
          <a:xfrm>
            <a:off x="10175319" y="2541032"/>
            <a:ext cx="526137" cy="526137"/>
          </a:xfrm>
          <a:prstGeom prst="roundRect">
            <a:avLst>
              <a:gd name="adj" fmla="val 18667"/>
            </a:avLst>
          </a:prstGeom>
          <a:solidFill>
            <a:srgbClr val="003180"/>
          </a:solidFill>
          <a:ln w="7620">
            <a:solidFill>
              <a:srgbClr val="194A99"/>
            </a:solidFill>
            <a:prstDash val="solid"/>
          </a:ln>
        </p:spPr>
      </p:sp>
      <p:sp>
        <p:nvSpPr>
          <p:cNvPr id="9" name="Text 6"/>
          <p:cNvSpPr/>
          <p:nvPr/>
        </p:nvSpPr>
        <p:spPr>
          <a:xfrm>
            <a:off x="10333434" y="2628662"/>
            <a:ext cx="209788" cy="350758"/>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2</a:t>
            </a:r>
            <a:endParaRPr lang="en-US" sz="2750" dirty="0"/>
          </a:p>
        </p:txBody>
      </p:sp>
      <p:sp>
        <p:nvSpPr>
          <p:cNvPr id="10" name="Text 7"/>
          <p:cNvSpPr/>
          <p:nvPr/>
        </p:nvSpPr>
        <p:spPr>
          <a:xfrm>
            <a:off x="10935295" y="2541032"/>
            <a:ext cx="2876669" cy="730568"/>
          </a:xfrm>
          <a:prstGeom prst="rect">
            <a:avLst/>
          </a:prstGeom>
          <a:noFill/>
          <a:ln/>
        </p:spPr>
        <p:txBody>
          <a:bodyPr wrap="squar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Activity Suggestions</a:t>
            </a:r>
            <a:endParaRPr lang="en-US" sz="2300" dirty="0"/>
          </a:p>
        </p:txBody>
      </p:sp>
      <p:sp>
        <p:nvSpPr>
          <p:cNvPr id="11" name="Text 8"/>
          <p:cNvSpPr/>
          <p:nvPr/>
        </p:nvSpPr>
        <p:spPr>
          <a:xfrm>
            <a:off x="10935295" y="3411855"/>
            <a:ext cx="2876669" cy="1870472"/>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Get personalized recommendations for activities based on your interests and travel style.</a:t>
            </a:r>
            <a:endParaRPr lang="en-US" sz="1800" dirty="0"/>
          </a:p>
        </p:txBody>
      </p:sp>
      <p:sp>
        <p:nvSpPr>
          <p:cNvPr id="12" name="Shape 9"/>
          <p:cNvSpPr/>
          <p:nvPr/>
        </p:nvSpPr>
        <p:spPr>
          <a:xfrm>
            <a:off x="6304836" y="5779175"/>
            <a:ext cx="526137" cy="526137"/>
          </a:xfrm>
          <a:prstGeom prst="roundRect">
            <a:avLst>
              <a:gd name="adj" fmla="val 18667"/>
            </a:avLst>
          </a:prstGeom>
          <a:solidFill>
            <a:srgbClr val="003180"/>
          </a:solidFill>
          <a:ln w="7620">
            <a:solidFill>
              <a:srgbClr val="194A99"/>
            </a:solidFill>
            <a:prstDash val="solid"/>
          </a:ln>
        </p:spPr>
      </p:sp>
      <p:sp>
        <p:nvSpPr>
          <p:cNvPr id="13" name="Text 10"/>
          <p:cNvSpPr/>
          <p:nvPr/>
        </p:nvSpPr>
        <p:spPr>
          <a:xfrm>
            <a:off x="6469618" y="5866805"/>
            <a:ext cx="196453" cy="350758"/>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3</a:t>
            </a:r>
            <a:endParaRPr lang="en-US" sz="2750" dirty="0"/>
          </a:p>
        </p:txBody>
      </p:sp>
      <p:sp>
        <p:nvSpPr>
          <p:cNvPr id="14" name="Text 11"/>
          <p:cNvSpPr/>
          <p:nvPr/>
        </p:nvSpPr>
        <p:spPr>
          <a:xfrm>
            <a:off x="7064812" y="5779175"/>
            <a:ext cx="2922984" cy="365284"/>
          </a:xfrm>
          <a:prstGeom prst="rect">
            <a:avLst/>
          </a:prstGeom>
          <a:noFill/>
          <a:ln/>
        </p:spPr>
        <p:txBody>
          <a:bodyPr wrap="non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Cultural Insights</a:t>
            </a:r>
            <a:endParaRPr lang="en-US" sz="2300" dirty="0"/>
          </a:p>
        </p:txBody>
      </p:sp>
      <p:sp>
        <p:nvSpPr>
          <p:cNvPr id="15" name="Text 12"/>
          <p:cNvSpPr/>
          <p:nvPr/>
        </p:nvSpPr>
        <p:spPr>
          <a:xfrm>
            <a:off x="7064812" y="6284714"/>
            <a:ext cx="6747153" cy="748189"/>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Learn about local customs, traditions, and etiquette to enhance your travel experience.</a:t>
            </a:r>
            <a:endParaRPr lang="en-US" sz="1800" dirty="0"/>
          </a:p>
        </p:txBody>
      </p:sp>
    </p:spTree>
    <p:extLst>
      <p:ext uri="{BB962C8B-B14F-4D97-AF65-F5344CB8AC3E}">
        <p14:creationId xmlns:p14="http://schemas.microsoft.com/office/powerpoint/2010/main" val="3847510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4509" y="655677"/>
            <a:ext cx="11580852" cy="745093"/>
          </a:xfrm>
          <a:prstGeom prst="rect">
            <a:avLst/>
          </a:prstGeom>
          <a:noFill/>
          <a:ln/>
        </p:spPr>
        <p:txBody>
          <a:bodyPr wrap="none" lIns="0" tIns="0" rIns="0" bIns="0" rtlCol="0" anchor="t"/>
          <a:lstStyle/>
          <a:p>
            <a:pPr marL="0" indent="0">
              <a:lnSpc>
                <a:spcPts val="5850"/>
              </a:lnSpc>
              <a:buNone/>
            </a:pPr>
            <a:r>
              <a:rPr lang="en-US" sz="4650" dirty="0">
                <a:solidFill>
                  <a:srgbClr val="F5F0F0"/>
                </a:solidFill>
                <a:latin typeface="Merriweather" pitchFamily="34" charset="0"/>
                <a:ea typeface="Merriweather" pitchFamily="34" charset="-122"/>
                <a:cs typeface="Merriweather" pitchFamily="34" charset="-120"/>
              </a:rPr>
              <a:t>Analytics and reporting for your travels</a:t>
            </a:r>
            <a:endParaRPr lang="en-US" sz="4650" dirty="0"/>
          </a:p>
        </p:txBody>
      </p:sp>
      <p:pic>
        <p:nvPicPr>
          <p:cNvPr id="3" name="Image 0" descr="preencoded.png"/>
          <p:cNvPicPr>
            <a:picLocks noChangeAspect="1"/>
          </p:cNvPicPr>
          <p:nvPr/>
        </p:nvPicPr>
        <p:blipFill>
          <a:blip r:embed="rId3"/>
          <a:stretch>
            <a:fillRect/>
          </a:stretch>
        </p:blipFill>
        <p:spPr>
          <a:xfrm>
            <a:off x="834509" y="1877616"/>
            <a:ext cx="6301859" cy="3894773"/>
          </a:xfrm>
          <a:prstGeom prst="rect">
            <a:avLst/>
          </a:prstGeom>
        </p:spPr>
      </p:pic>
      <p:sp>
        <p:nvSpPr>
          <p:cNvPr id="4" name="Text 1"/>
          <p:cNvSpPr/>
          <p:nvPr/>
        </p:nvSpPr>
        <p:spPr>
          <a:xfrm>
            <a:off x="834509" y="6070402"/>
            <a:ext cx="2980492" cy="372428"/>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Merriweather" pitchFamily="34" charset="0"/>
                <a:ea typeface="Merriweather" pitchFamily="34" charset="-122"/>
                <a:cs typeface="Merriweather" pitchFamily="34" charset="-120"/>
              </a:rPr>
              <a:t>Spending Analysis</a:t>
            </a:r>
            <a:endParaRPr lang="en-US" sz="2300" dirty="0"/>
          </a:p>
        </p:txBody>
      </p:sp>
      <p:sp>
        <p:nvSpPr>
          <p:cNvPr id="5" name="Text 2"/>
          <p:cNvSpPr/>
          <p:nvPr/>
        </p:nvSpPr>
        <p:spPr>
          <a:xfrm>
            <a:off x="834509" y="6585823"/>
            <a:ext cx="6301859" cy="1144429"/>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Gain insights into your travel expenses, identifying areas for potential savings and optimizing your budget for future trips.</a:t>
            </a:r>
            <a:endParaRPr lang="en-US" sz="1850" dirty="0"/>
          </a:p>
        </p:txBody>
      </p:sp>
      <p:pic>
        <p:nvPicPr>
          <p:cNvPr id="6" name="Image 1" descr="preencoded.png"/>
          <p:cNvPicPr>
            <a:picLocks noChangeAspect="1"/>
          </p:cNvPicPr>
          <p:nvPr/>
        </p:nvPicPr>
        <p:blipFill>
          <a:blip r:embed="rId4"/>
          <a:stretch>
            <a:fillRect/>
          </a:stretch>
        </p:blipFill>
        <p:spPr>
          <a:xfrm>
            <a:off x="7493913" y="1877616"/>
            <a:ext cx="6301978" cy="3894892"/>
          </a:xfrm>
          <a:prstGeom prst="rect">
            <a:avLst/>
          </a:prstGeom>
        </p:spPr>
      </p:pic>
      <p:sp>
        <p:nvSpPr>
          <p:cNvPr id="7" name="Text 3"/>
          <p:cNvSpPr/>
          <p:nvPr/>
        </p:nvSpPr>
        <p:spPr>
          <a:xfrm>
            <a:off x="7493913" y="6070521"/>
            <a:ext cx="2980492" cy="372428"/>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Merriweather" pitchFamily="34" charset="0"/>
                <a:ea typeface="Merriweather" pitchFamily="34" charset="-122"/>
                <a:cs typeface="Merriweather" pitchFamily="34" charset="-120"/>
              </a:rPr>
              <a:t>Travel History</a:t>
            </a:r>
            <a:endParaRPr lang="en-US" sz="2300" dirty="0"/>
          </a:p>
        </p:txBody>
      </p:sp>
      <p:sp>
        <p:nvSpPr>
          <p:cNvPr id="8" name="Text 4"/>
          <p:cNvSpPr/>
          <p:nvPr/>
        </p:nvSpPr>
        <p:spPr>
          <a:xfrm>
            <a:off x="7493913" y="6585942"/>
            <a:ext cx="6301978" cy="1144429"/>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Track your travel history, visualizing your destinations and providing a record of your adventures.</a:t>
            </a:r>
            <a:endParaRPr lang="en-US" sz="1850" dirty="0"/>
          </a:p>
        </p:txBody>
      </p:sp>
    </p:spTree>
    <p:extLst>
      <p:ext uri="{BB962C8B-B14F-4D97-AF65-F5344CB8AC3E}">
        <p14:creationId xmlns:p14="http://schemas.microsoft.com/office/powerpoint/2010/main" val="4199810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934"/>
          </a:xfrm>
          <a:prstGeom prst="rect">
            <a:avLst/>
          </a:prstGeom>
        </p:spPr>
      </p:pic>
      <p:sp>
        <p:nvSpPr>
          <p:cNvPr id="3" name="Text 0"/>
          <p:cNvSpPr/>
          <p:nvPr/>
        </p:nvSpPr>
        <p:spPr>
          <a:xfrm>
            <a:off x="628650" y="493871"/>
            <a:ext cx="7886700" cy="1122759"/>
          </a:xfrm>
          <a:prstGeom prst="rect">
            <a:avLst/>
          </a:prstGeom>
          <a:noFill/>
          <a:ln/>
        </p:spPr>
        <p:txBody>
          <a:bodyPr wrap="square" lIns="0" tIns="0" rIns="0" bIns="0" rtlCol="0" anchor="t"/>
          <a:lstStyle/>
          <a:p>
            <a:pPr marL="0" indent="0">
              <a:lnSpc>
                <a:spcPts val="4400"/>
              </a:lnSpc>
              <a:buNone/>
            </a:pPr>
            <a:r>
              <a:rPr lang="en-US" sz="3500" dirty="0">
                <a:solidFill>
                  <a:srgbClr val="F5F0F0"/>
                </a:solidFill>
                <a:latin typeface="Merriweather" pitchFamily="34" charset="0"/>
                <a:ea typeface="Merriweather" pitchFamily="34" charset="-122"/>
                <a:cs typeface="Merriweather" pitchFamily="34" charset="-120"/>
              </a:rPr>
              <a:t>Crowdsourcing experiences: Tapping into shared knowledge</a:t>
            </a:r>
            <a:endParaRPr lang="en-US" sz="3500" dirty="0"/>
          </a:p>
        </p:txBody>
      </p:sp>
      <p:pic>
        <p:nvPicPr>
          <p:cNvPr id="4" name="Image 1" descr="preencoded.png"/>
          <p:cNvPicPr>
            <a:picLocks noChangeAspect="1"/>
          </p:cNvPicPr>
          <p:nvPr/>
        </p:nvPicPr>
        <p:blipFill>
          <a:blip r:embed="rId4"/>
          <a:stretch>
            <a:fillRect/>
          </a:stretch>
        </p:blipFill>
        <p:spPr>
          <a:xfrm>
            <a:off x="628650" y="1886069"/>
            <a:ext cx="448985" cy="448985"/>
          </a:xfrm>
          <a:prstGeom prst="rect">
            <a:avLst/>
          </a:prstGeom>
        </p:spPr>
      </p:pic>
      <p:sp>
        <p:nvSpPr>
          <p:cNvPr id="5" name="Text 1"/>
          <p:cNvSpPr/>
          <p:nvPr/>
        </p:nvSpPr>
        <p:spPr>
          <a:xfrm>
            <a:off x="628650" y="2514600"/>
            <a:ext cx="2245281" cy="280630"/>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Global Perspectives</a:t>
            </a:r>
            <a:endParaRPr lang="en-US" sz="1750" dirty="0"/>
          </a:p>
        </p:txBody>
      </p:sp>
      <p:sp>
        <p:nvSpPr>
          <p:cNvPr id="6" name="Text 2"/>
          <p:cNvSpPr/>
          <p:nvPr/>
        </p:nvSpPr>
        <p:spPr>
          <a:xfrm>
            <a:off x="628650" y="2902982"/>
            <a:ext cx="7886700" cy="574834"/>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Explore a wide range of travel experiences, from hidden gems to popular attractions, based on real-life stories and reviews.</a:t>
            </a:r>
            <a:endParaRPr lang="en-US" sz="1400" dirty="0"/>
          </a:p>
        </p:txBody>
      </p:sp>
      <p:pic>
        <p:nvPicPr>
          <p:cNvPr id="7" name="Image 2" descr="preencoded.png"/>
          <p:cNvPicPr>
            <a:picLocks noChangeAspect="1"/>
          </p:cNvPicPr>
          <p:nvPr/>
        </p:nvPicPr>
        <p:blipFill>
          <a:blip r:embed="rId5"/>
          <a:stretch>
            <a:fillRect/>
          </a:stretch>
        </p:blipFill>
        <p:spPr>
          <a:xfrm>
            <a:off x="628650" y="4016693"/>
            <a:ext cx="448985" cy="448985"/>
          </a:xfrm>
          <a:prstGeom prst="rect">
            <a:avLst/>
          </a:prstGeom>
        </p:spPr>
      </p:pic>
      <p:sp>
        <p:nvSpPr>
          <p:cNvPr id="8" name="Text 3"/>
          <p:cNvSpPr/>
          <p:nvPr/>
        </p:nvSpPr>
        <p:spPr>
          <a:xfrm>
            <a:off x="628650" y="4645223"/>
            <a:ext cx="2245281" cy="280630"/>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Shared Wisdom</a:t>
            </a:r>
            <a:endParaRPr lang="en-US" sz="1750" dirty="0"/>
          </a:p>
        </p:txBody>
      </p:sp>
      <p:sp>
        <p:nvSpPr>
          <p:cNvPr id="9" name="Text 4"/>
          <p:cNvSpPr/>
          <p:nvPr/>
        </p:nvSpPr>
        <p:spPr>
          <a:xfrm>
            <a:off x="628650" y="5033605"/>
            <a:ext cx="7886700" cy="574834"/>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Learn from the experiences of other travelers, get tips, avoid common pitfalls, and discover hidden gems.</a:t>
            </a:r>
            <a:endParaRPr lang="en-US" sz="1400" dirty="0"/>
          </a:p>
        </p:txBody>
      </p:sp>
      <p:pic>
        <p:nvPicPr>
          <p:cNvPr id="10" name="Image 3" descr="preencoded.png"/>
          <p:cNvPicPr>
            <a:picLocks noChangeAspect="1"/>
          </p:cNvPicPr>
          <p:nvPr/>
        </p:nvPicPr>
        <p:blipFill>
          <a:blip r:embed="rId6"/>
          <a:stretch>
            <a:fillRect/>
          </a:stretch>
        </p:blipFill>
        <p:spPr>
          <a:xfrm>
            <a:off x="628650" y="6147316"/>
            <a:ext cx="448985" cy="448985"/>
          </a:xfrm>
          <a:prstGeom prst="rect">
            <a:avLst/>
          </a:prstGeom>
        </p:spPr>
      </p:pic>
      <p:sp>
        <p:nvSpPr>
          <p:cNvPr id="11" name="Text 5"/>
          <p:cNvSpPr/>
          <p:nvPr/>
        </p:nvSpPr>
        <p:spPr>
          <a:xfrm>
            <a:off x="628650" y="6775847"/>
            <a:ext cx="2769513" cy="280630"/>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Community Engagement</a:t>
            </a:r>
            <a:endParaRPr lang="en-US" sz="1750" dirty="0"/>
          </a:p>
        </p:txBody>
      </p:sp>
      <p:sp>
        <p:nvSpPr>
          <p:cNvPr id="12" name="Text 6"/>
          <p:cNvSpPr/>
          <p:nvPr/>
        </p:nvSpPr>
        <p:spPr>
          <a:xfrm>
            <a:off x="628650" y="7164229"/>
            <a:ext cx="7886700" cy="574834"/>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Connect with fellow travelers, share your own experiences, and build a community of explorers.</a:t>
            </a:r>
            <a:endParaRPr lang="en-US" sz="1400" dirty="0"/>
          </a:p>
        </p:txBody>
      </p:sp>
    </p:spTree>
    <p:extLst>
      <p:ext uri="{BB962C8B-B14F-4D97-AF65-F5344CB8AC3E}">
        <p14:creationId xmlns:p14="http://schemas.microsoft.com/office/powerpoint/2010/main" val="23093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8313" y="767120"/>
            <a:ext cx="7567374" cy="1407795"/>
          </a:xfrm>
          <a:prstGeom prst="rect">
            <a:avLst/>
          </a:prstGeom>
          <a:noFill/>
          <a:ln/>
        </p:spPr>
        <p:txBody>
          <a:bodyPr wrap="square" lIns="0" tIns="0" rIns="0" bIns="0" rtlCol="0" anchor="t"/>
          <a:lstStyle/>
          <a:p>
            <a:pPr marL="0" indent="0">
              <a:lnSpc>
                <a:spcPts val="5500"/>
              </a:lnSpc>
              <a:buNone/>
            </a:pPr>
            <a:r>
              <a:rPr lang="en-US" sz="4400" dirty="0">
                <a:solidFill>
                  <a:srgbClr val="F5F0F0"/>
                </a:solidFill>
                <a:latin typeface="Merriweather" pitchFamily="34" charset="0"/>
                <a:ea typeface="Merriweather" pitchFamily="34" charset="-122"/>
                <a:cs typeface="Merriweather" pitchFamily="34" charset="-120"/>
              </a:rPr>
              <a:t>Secure your documents and payments</a:t>
            </a:r>
            <a:endParaRPr lang="en-US" sz="4400" dirty="0"/>
          </a:p>
        </p:txBody>
      </p:sp>
      <p:sp>
        <p:nvSpPr>
          <p:cNvPr id="4" name="Shape 1"/>
          <p:cNvSpPr/>
          <p:nvPr/>
        </p:nvSpPr>
        <p:spPr>
          <a:xfrm>
            <a:off x="788313" y="2766060"/>
            <a:ext cx="506730" cy="506730"/>
          </a:xfrm>
          <a:prstGeom prst="roundRect">
            <a:avLst>
              <a:gd name="adj" fmla="val 18670"/>
            </a:avLst>
          </a:prstGeom>
          <a:solidFill>
            <a:srgbClr val="003180"/>
          </a:solidFill>
          <a:ln w="7620">
            <a:solidFill>
              <a:srgbClr val="194A99"/>
            </a:solidFill>
            <a:prstDash val="solid"/>
          </a:ln>
        </p:spPr>
      </p:sp>
      <p:sp>
        <p:nvSpPr>
          <p:cNvPr id="5" name="Text 2"/>
          <p:cNvSpPr/>
          <p:nvPr/>
        </p:nvSpPr>
        <p:spPr>
          <a:xfrm>
            <a:off x="967264" y="2850475"/>
            <a:ext cx="148709" cy="337899"/>
          </a:xfrm>
          <a:prstGeom prst="rect">
            <a:avLst/>
          </a:prstGeom>
          <a:noFill/>
          <a:ln/>
        </p:spPr>
        <p:txBody>
          <a:bodyPr wrap="none" lIns="0" tIns="0" rIns="0" bIns="0" rtlCol="0" anchor="t"/>
          <a:lstStyle/>
          <a:p>
            <a:pPr marL="0" indent="0" algn="ctr">
              <a:lnSpc>
                <a:spcPts val="2650"/>
              </a:lnSpc>
              <a:buNone/>
            </a:pPr>
            <a:r>
              <a:rPr lang="en-US" sz="2650" dirty="0">
                <a:solidFill>
                  <a:srgbClr val="E2E6E9"/>
                </a:solidFill>
                <a:latin typeface="Merriweather" pitchFamily="34" charset="0"/>
                <a:ea typeface="Merriweather" pitchFamily="34" charset="-122"/>
                <a:cs typeface="Merriweather" pitchFamily="34" charset="-120"/>
              </a:rPr>
              <a:t>1</a:t>
            </a:r>
            <a:endParaRPr lang="en-US" sz="2650" dirty="0"/>
          </a:p>
        </p:txBody>
      </p:sp>
      <p:sp>
        <p:nvSpPr>
          <p:cNvPr id="6" name="Text 3"/>
          <p:cNvSpPr/>
          <p:nvPr/>
        </p:nvSpPr>
        <p:spPr>
          <a:xfrm>
            <a:off x="1520190" y="2766060"/>
            <a:ext cx="2815590" cy="351949"/>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Secure Storage</a:t>
            </a:r>
            <a:endParaRPr lang="en-US" sz="2200" dirty="0"/>
          </a:p>
        </p:txBody>
      </p:sp>
      <p:sp>
        <p:nvSpPr>
          <p:cNvPr id="7" name="Text 4"/>
          <p:cNvSpPr/>
          <p:nvPr/>
        </p:nvSpPr>
        <p:spPr>
          <a:xfrm>
            <a:off x="1520190" y="3253145"/>
            <a:ext cx="2939296" cy="1802011"/>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Merriweather" pitchFamily="34" charset="0"/>
                <a:ea typeface="Merriweather" pitchFamily="34" charset="-122"/>
                <a:cs typeface="Merriweather" pitchFamily="34" charset="-120"/>
              </a:rPr>
              <a:t>Store all your travel documents, including passports, visas, and tickets, securely within the app.</a:t>
            </a:r>
            <a:endParaRPr lang="en-US" sz="1750" dirty="0"/>
          </a:p>
        </p:txBody>
      </p:sp>
      <p:sp>
        <p:nvSpPr>
          <p:cNvPr id="8" name="Shape 5"/>
          <p:cNvSpPr/>
          <p:nvPr/>
        </p:nvSpPr>
        <p:spPr>
          <a:xfrm>
            <a:off x="4684633" y="2766060"/>
            <a:ext cx="506730" cy="506730"/>
          </a:xfrm>
          <a:prstGeom prst="roundRect">
            <a:avLst>
              <a:gd name="adj" fmla="val 18670"/>
            </a:avLst>
          </a:prstGeom>
          <a:solidFill>
            <a:srgbClr val="003180"/>
          </a:solidFill>
          <a:ln w="7620">
            <a:solidFill>
              <a:srgbClr val="194A99"/>
            </a:solidFill>
            <a:prstDash val="solid"/>
          </a:ln>
        </p:spPr>
      </p:sp>
      <p:sp>
        <p:nvSpPr>
          <p:cNvPr id="9" name="Text 6"/>
          <p:cNvSpPr/>
          <p:nvPr/>
        </p:nvSpPr>
        <p:spPr>
          <a:xfrm>
            <a:off x="4836914" y="2850475"/>
            <a:ext cx="202049" cy="337899"/>
          </a:xfrm>
          <a:prstGeom prst="rect">
            <a:avLst/>
          </a:prstGeom>
          <a:noFill/>
          <a:ln/>
        </p:spPr>
        <p:txBody>
          <a:bodyPr wrap="none" lIns="0" tIns="0" rIns="0" bIns="0" rtlCol="0" anchor="t"/>
          <a:lstStyle/>
          <a:p>
            <a:pPr marL="0" indent="0" algn="ctr">
              <a:lnSpc>
                <a:spcPts val="2650"/>
              </a:lnSpc>
              <a:buNone/>
            </a:pPr>
            <a:r>
              <a:rPr lang="en-US" sz="2650" dirty="0">
                <a:solidFill>
                  <a:srgbClr val="E2E6E9"/>
                </a:solidFill>
                <a:latin typeface="Merriweather" pitchFamily="34" charset="0"/>
                <a:ea typeface="Merriweather" pitchFamily="34" charset="-122"/>
                <a:cs typeface="Merriweather" pitchFamily="34" charset="-120"/>
              </a:rPr>
              <a:t>2</a:t>
            </a:r>
            <a:endParaRPr lang="en-US" sz="2650" dirty="0"/>
          </a:p>
        </p:txBody>
      </p:sp>
      <p:sp>
        <p:nvSpPr>
          <p:cNvPr id="10" name="Text 7"/>
          <p:cNvSpPr/>
          <p:nvPr/>
        </p:nvSpPr>
        <p:spPr>
          <a:xfrm>
            <a:off x="5416510" y="2766060"/>
            <a:ext cx="2868692" cy="351949"/>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Encrypted Payments</a:t>
            </a:r>
            <a:endParaRPr lang="en-US" sz="2200" dirty="0"/>
          </a:p>
        </p:txBody>
      </p:sp>
      <p:sp>
        <p:nvSpPr>
          <p:cNvPr id="11" name="Text 8"/>
          <p:cNvSpPr/>
          <p:nvPr/>
        </p:nvSpPr>
        <p:spPr>
          <a:xfrm>
            <a:off x="5416510" y="3253145"/>
            <a:ext cx="2939296" cy="2162413"/>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Merriweather" pitchFamily="34" charset="0"/>
                <a:ea typeface="Merriweather" pitchFamily="34" charset="-122"/>
                <a:cs typeface="Merriweather" pitchFamily="34" charset="-120"/>
              </a:rPr>
              <a:t>Use secure payment gateways to make bookings and transactions, ensuring your financial information is protected.</a:t>
            </a:r>
            <a:endParaRPr lang="en-US" sz="1750" dirty="0"/>
          </a:p>
        </p:txBody>
      </p:sp>
      <p:sp>
        <p:nvSpPr>
          <p:cNvPr id="12" name="Shape 9"/>
          <p:cNvSpPr/>
          <p:nvPr/>
        </p:nvSpPr>
        <p:spPr>
          <a:xfrm>
            <a:off x="788313" y="5894070"/>
            <a:ext cx="506730" cy="506730"/>
          </a:xfrm>
          <a:prstGeom prst="roundRect">
            <a:avLst>
              <a:gd name="adj" fmla="val 18670"/>
            </a:avLst>
          </a:prstGeom>
          <a:solidFill>
            <a:srgbClr val="003180"/>
          </a:solidFill>
          <a:ln w="7620">
            <a:solidFill>
              <a:srgbClr val="194A99"/>
            </a:solidFill>
            <a:prstDash val="solid"/>
          </a:ln>
        </p:spPr>
      </p:sp>
      <p:sp>
        <p:nvSpPr>
          <p:cNvPr id="13" name="Text 10"/>
          <p:cNvSpPr/>
          <p:nvPr/>
        </p:nvSpPr>
        <p:spPr>
          <a:xfrm>
            <a:off x="947023" y="5978485"/>
            <a:ext cx="189190" cy="337899"/>
          </a:xfrm>
          <a:prstGeom prst="rect">
            <a:avLst/>
          </a:prstGeom>
          <a:noFill/>
          <a:ln/>
        </p:spPr>
        <p:txBody>
          <a:bodyPr wrap="none" lIns="0" tIns="0" rIns="0" bIns="0" rtlCol="0" anchor="t"/>
          <a:lstStyle/>
          <a:p>
            <a:pPr marL="0" indent="0" algn="ctr">
              <a:lnSpc>
                <a:spcPts val="2650"/>
              </a:lnSpc>
              <a:buNone/>
            </a:pPr>
            <a:r>
              <a:rPr lang="en-US" sz="2650" dirty="0">
                <a:solidFill>
                  <a:srgbClr val="E2E6E9"/>
                </a:solidFill>
                <a:latin typeface="Merriweather" pitchFamily="34" charset="0"/>
                <a:ea typeface="Merriweather" pitchFamily="34" charset="-122"/>
                <a:cs typeface="Merriweather" pitchFamily="34" charset="-120"/>
              </a:rPr>
              <a:t>3</a:t>
            </a:r>
            <a:endParaRPr lang="en-US" sz="2650" dirty="0"/>
          </a:p>
        </p:txBody>
      </p:sp>
      <p:sp>
        <p:nvSpPr>
          <p:cNvPr id="14" name="Text 11"/>
          <p:cNvSpPr/>
          <p:nvPr/>
        </p:nvSpPr>
        <p:spPr>
          <a:xfrm>
            <a:off x="1520190" y="5894070"/>
            <a:ext cx="2815590" cy="351949"/>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Offline Access</a:t>
            </a:r>
            <a:endParaRPr lang="en-US" sz="2200" dirty="0"/>
          </a:p>
        </p:txBody>
      </p:sp>
      <p:sp>
        <p:nvSpPr>
          <p:cNvPr id="15" name="Text 12"/>
          <p:cNvSpPr/>
          <p:nvPr/>
        </p:nvSpPr>
        <p:spPr>
          <a:xfrm>
            <a:off x="1520190" y="6381155"/>
            <a:ext cx="6835497" cy="1081207"/>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Merriweather" pitchFamily="34" charset="0"/>
                <a:ea typeface="Merriweather" pitchFamily="34" charset="-122"/>
                <a:cs typeface="Merriweather" pitchFamily="34" charset="-120"/>
              </a:rPr>
              <a:t>Access your travel documents and information offline, ensuring you're prepared even if you lose internet connectivity.</a:t>
            </a:r>
            <a:endParaRPr lang="en-US" sz="1750" dirty="0"/>
          </a:p>
        </p:txBody>
      </p:sp>
    </p:spTree>
    <p:extLst>
      <p:ext uri="{BB962C8B-B14F-4D97-AF65-F5344CB8AC3E}">
        <p14:creationId xmlns:p14="http://schemas.microsoft.com/office/powerpoint/2010/main" val="319967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5092" y="577572"/>
            <a:ext cx="13160216" cy="1312783"/>
          </a:xfrm>
          <a:prstGeom prst="rect">
            <a:avLst/>
          </a:prstGeom>
          <a:noFill/>
          <a:ln/>
        </p:spPr>
        <p:txBody>
          <a:bodyPr wrap="square" lIns="0" tIns="0" rIns="0" bIns="0" rtlCol="0" anchor="t"/>
          <a:lstStyle/>
          <a:p>
            <a:pPr marL="0" indent="0">
              <a:lnSpc>
                <a:spcPts val="5150"/>
              </a:lnSpc>
              <a:buNone/>
            </a:pPr>
            <a:r>
              <a:rPr lang="en-US" sz="4100" dirty="0">
                <a:solidFill>
                  <a:srgbClr val="F5F0F0"/>
                </a:solidFill>
                <a:latin typeface="Merriweather" pitchFamily="34" charset="0"/>
                <a:ea typeface="Merriweather" pitchFamily="34" charset="-122"/>
                <a:cs typeface="Merriweather" pitchFamily="34" charset="-120"/>
              </a:rPr>
              <a:t>Shared memories: Building a community of explorers</a:t>
            </a:r>
            <a:endParaRPr lang="en-US" sz="4100" dirty="0"/>
          </a:p>
        </p:txBody>
      </p:sp>
      <p:pic>
        <p:nvPicPr>
          <p:cNvPr id="3" name="Image 0" descr="preencoded.png"/>
          <p:cNvPicPr>
            <a:picLocks noChangeAspect="1"/>
          </p:cNvPicPr>
          <p:nvPr/>
        </p:nvPicPr>
        <p:blipFill>
          <a:blip r:embed="rId3"/>
          <a:stretch>
            <a:fillRect/>
          </a:stretch>
        </p:blipFill>
        <p:spPr>
          <a:xfrm>
            <a:off x="735092" y="2310408"/>
            <a:ext cx="6422588" cy="3969425"/>
          </a:xfrm>
          <a:prstGeom prst="rect">
            <a:avLst/>
          </a:prstGeom>
        </p:spPr>
      </p:pic>
      <p:sp>
        <p:nvSpPr>
          <p:cNvPr id="4" name="Text 1"/>
          <p:cNvSpPr/>
          <p:nvPr/>
        </p:nvSpPr>
        <p:spPr>
          <a:xfrm>
            <a:off x="735092" y="6542365"/>
            <a:ext cx="2625685" cy="328136"/>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Shared Moments</a:t>
            </a:r>
            <a:endParaRPr lang="en-US" sz="2050" dirty="0"/>
          </a:p>
        </p:txBody>
      </p:sp>
      <p:sp>
        <p:nvSpPr>
          <p:cNvPr id="5" name="Text 2"/>
          <p:cNvSpPr/>
          <p:nvPr/>
        </p:nvSpPr>
        <p:spPr>
          <a:xfrm>
            <a:off x="735092" y="6996470"/>
            <a:ext cx="6422588" cy="1007983"/>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Capture and share your travel memories, create photo albums, and connect with fellow travelers who have similar interests.</a:t>
            </a:r>
            <a:endParaRPr lang="en-US" sz="1650" dirty="0"/>
          </a:p>
        </p:txBody>
      </p:sp>
      <p:pic>
        <p:nvPicPr>
          <p:cNvPr id="6" name="Image 1" descr="preencoded.png"/>
          <p:cNvPicPr>
            <a:picLocks noChangeAspect="1"/>
          </p:cNvPicPr>
          <p:nvPr/>
        </p:nvPicPr>
        <p:blipFill>
          <a:blip r:embed="rId4"/>
          <a:stretch>
            <a:fillRect/>
          </a:stretch>
        </p:blipFill>
        <p:spPr>
          <a:xfrm>
            <a:off x="7472720" y="2310408"/>
            <a:ext cx="6422588" cy="3969425"/>
          </a:xfrm>
          <a:prstGeom prst="rect">
            <a:avLst/>
          </a:prstGeom>
        </p:spPr>
      </p:pic>
      <p:sp>
        <p:nvSpPr>
          <p:cNvPr id="7" name="Text 3"/>
          <p:cNvSpPr/>
          <p:nvPr/>
        </p:nvSpPr>
        <p:spPr>
          <a:xfrm>
            <a:off x="7472720" y="6542365"/>
            <a:ext cx="3084433" cy="328136"/>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Community Connection</a:t>
            </a:r>
            <a:endParaRPr lang="en-US" sz="2050" dirty="0"/>
          </a:p>
        </p:txBody>
      </p:sp>
      <p:sp>
        <p:nvSpPr>
          <p:cNvPr id="8" name="Text 4"/>
          <p:cNvSpPr/>
          <p:nvPr/>
        </p:nvSpPr>
        <p:spPr>
          <a:xfrm>
            <a:off x="7472720" y="6996470"/>
            <a:ext cx="6422588" cy="671989"/>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Connect with other travelers who share your passion for exploration and build lasting friendships.</a:t>
            </a:r>
            <a:endParaRPr lang="en-US" sz="1650" dirty="0"/>
          </a:p>
        </p:txBody>
      </p:sp>
    </p:spTree>
    <p:extLst>
      <p:ext uri="{BB962C8B-B14F-4D97-AF65-F5344CB8AC3E}">
        <p14:creationId xmlns:p14="http://schemas.microsoft.com/office/powerpoint/2010/main" val="2652008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8040" y="721043"/>
            <a:ext cx="7660719" cy="1986320"/>
          </a:xfrm>
          <a:prstGeom prst="rect">
            <a:avLst/>
          </a:prstGeom>
          <a:noFill/>
          <a:ln/>
        </p:spPr>
        <p:txBody>
          <a:bodyPr wrap="square" lIns="0" tIns="0" rIns="0" bIns="0" rtlCol="0" anchor="t"/>
          <a:lstStyle/>
          <a:p>
            <a:pPr marL="0" indent="0">
              <a:lnSpc>
                <a:spcPts val="5200"/>
              </a:lnSpc>
              <a:buNone/>
            </a:pPr>
            <a:r>
              <a:rPr lang="en-US" sz="4150" dirty="0">
                <a:solidFill>
                  <a:srgbClr val="F5F0F0"/>
                </a:solidFill>
                <a:latin typeface="Merriweather" pitchFamily="34" charset="0"/>
                <a:ea typeface="Merriweather" pitchFamily="34" charset="-122"/>
                <a:cs typeface="Merriweather" pitchFamily="34" charset="-120"/>
              </a:rPr>
              <a:t>Collaborative problem-solving: Overcoming travel challenges</a:t>
            </a:r>
            <a:endParaRPr lang="en-US" sz="4150" dirty="0"/>
          </a:p>
        </p:txBody>
      </p:sp>
      <p:sp>
        <p:nvSpPr>
          <p:cNvPr id="4" name="Shape 1"/>
          <p:cNvSpPr/>
          <p:nvPr/>
        </p:nvSpPr>
        <p:spPr>
          <a:xfrm>
            <a:off x="6228040" y="3025140"/>
            <a:ext cx="7660719" cy="4483418"/>
          </a:xfrm>
          <a:prstGeom prst="roundRect">
            <a:avLst>
              <a:gd name="adj" fmla="val 1985"/>
            </a:avLst>
          </a:prstGeom>
          <a:noFill/>
          <a:ln w="7620">
            <a:solidFill>
              <a:srgbClr val="FFFFFF">
                <a:alpha val="24000"/>
              </a:srgbClr>
            </a:solidFill>
            <a:prstDash val="solid"/>
          </a:ln>
        </p:spPr>
      </p:sp>
      <p:sp>
        <p:nvSpPr>
          <p:cNvPr id="5" name="Shape 2"/>
          <p:cNvSpPr/>
          <p:nvPr/>
        </p:nvSpPr>
        <p:spPr>
          <a:xfrm>
            <a:off x="6235660" y="3032760"/>
            <a:ext cx="7645479" cy="608409"/>
          </a:xfrm>
          <a:prstGeom prst="rect">
            <a:avLst/>
          </a:prstGeom>
          <a:solidFill>
            <a:srgbClr val="FFFFFF">
              <a:alpha val="4000"/>
            </a:srgbClr>
          </a:solidFill>
          <a:ln/>
        </p:spPr>
      </p:sp>
      <p:sp>
        <p:nvSpPr>
          <p:cNvPr id="6" name="Text 3"/>
          <p:cNvSpPr/>
          <p:nvPr/>
        </p:nvSpPr>
        <p:spPr>
          <a:xfrm>
            <a:off x="6447473" y="3167420"/>
            <a:ext cx="3395305" cy="339090"/>
          </a:xfrm>
          <a:prstGeom prst="rect">
            <a:avLst/>
          </a:prstGeom>
          <a:noFill/>
          <a:ln/>
        </p:spPr>
        <p:txBody>
          <a:bodyPr wrap="non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Problem</a:t>
            </a:r>
            <a:endParaRPr lang="en-US" sz="1650" dirty="0"/>
          </a:p>
        </p:txBody>
      </p:sp>
      <p:sp>
        <p:nvSpPr>
          <p:cNvPr id="7" name="Text 4"/>
          <p:cNvSpPr/>
          <p:nvPr/>
        </p:nvSpPr>
        <p:spPr>
          <a:xfrm>
            <a:off x="10274022" y="3167420"/>
            <a:ext cx="3395305" cy="339090"/>
          </a:xfrm>
          <a:prstGeom prst="rect">
            <a:avLst/>
          </a:prstGeom>
          <a:noFill/>
          <a:ln/>
        </p:spPr>
        <p:txBody>
          <a:bodyPr wrap="non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Solution</a:t>
            </a:r>
            <a:endParaRPr lang="en-US" sz="1650" dirty="0"/>
          </a:p>
        </p:txBody>
      </p:sp>
      <p:sp>
        <p:nvSpPr>
          <p:cNvPr id="8" name="Shape 5"/>
          <p:cNvSpPr/>
          <p:nvPr/>
        </p:nvSpPr>
        <p:spPr>
          <a:xfrm>
            <a:off x="6235660" y="3641169"/>
            <a:ext cx="7645479" cy="947499"/>
          </a:xfrm>
          <a:prstGeom prst="rect">
            <a:avLst/>
          </a:prstGeom>
          <a:solidFill>
            <a:srgbClr val="000000">
              <a:alpha val="4000"/>
            </a:srgbClr>
          </a:solidFill>
          <a:ln/>
        </p:spPr>
      </p:sp>
      <p:sp>
        <p:nvSpPr>
          <p:cNvPr id="9" name="Text 6"/>
          <p:cNvSpPr/>
          <p:nvPr/>
        </p:nvSpPr>
        <p:spPr>
          <a:xfrm>
            <a:off x="6447473" y="3775829"/>
            <a:ext cx="3395305" cy="339090"/>
          </a:xfrm>
          <a:prstGeom prst="rect">
            <a:avLst/>
          </a:prstGeom>
          <a:noFill/>
          <a:ln/>
        </p:spPr>
        <p:txBody>
          <a:bodyPr wrap="non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Lost luggage</a:t>
            </a:r>
            <a:endParaRPr lang="en-US" sz="1650" dirty="0"/>
          </a:p>
        </p:txBody>
      </p:sp>
      <p:sp>
        <p:nvSpPr>
          <p:cNvPr id="10" name="Text 7"/>
          <p:cNvSpPr/>
          <p:nvPr/>
        </p:nvSpPr>
        <p:spPr>
          <a:xfrm>
            <a:off x="10274022" y="3775829"/>
            <a:ext cx="3395305" cy="678180"/>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Connect with local experts for advice and assistance.</a:t>
            </a:r>
            <a:endParaRPr lang="en-US" sz="1650" dirty="0"/>
          </a:p>
        </p:txBody>
      </p:sp>
      <p:sp>
        <p:nvSpPr>
          <p:cNvPr id="11" name="Shape 8"/>
          <p:cNvSpPr/>
          <p:nvPr/>
        </p:nvSpPr>
        <p:spPr>
          <a:xfrm>
            <a:off x="6235660" y="4588669"/>
            <a:ext cx="7645479" cy="1286589"/>
          </a:xfrm>
          <a:prstGeom prst="rect">
            <a:avLst/>
          </a:prstGeom>
          <a:solidFill>
            <a:srgbClr val="FFFFFF">
              <a:alpha val="4000"/>
            </a:srgbClr>
          </a:solidFill>
          <a:ln/>
        </p:spPr>
      </p:sp>
      <p:sp>
        <p:nvSpPr>
          <p:cNvPr id="12" name="Text 9"/>
          <p:cNvSpPr/>
          <p:nvPr/>
        </p:nvSpPr>
        <p:spPr>
          <a:xfrm>
            <a:off x="6447473" y="4723328"/>
            <a:ext cx="3395305" cy="339090"/>
          </a:xfrm>
          <a:prstGeom prst="rect">
            <a:avLst/>
          </a:prstGeom>
          <a:noFill/>
          <a:ln/>
        </p:spPr>
        <p:txBody>
          <a:bodyPr wrap="non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Unexpected delays</a:t>
            </a:r>
            <a:endParaRPr lang="en-US" sz="1650" dirty="0"/>
          </a:p>
        </p:txBody>
      </p:sp>
      <p:sp>
        <p:nvSpPr>
          <p:cNvPr id="13" name="Text 10"/>
          <p:cNvSpPr/>
          <p:nvPr/>
        </p:nvSpPr>
        <p:spPr>
          <a:xfrm>
            <a:off x="10274022" y="4723328"/>
            <a:ext cx="3395305" cy="1017270"/>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Collaborate with other travelers to find alternative routes or solutions.</a:t>
            </a:r>
            <a:endParaRPr lang="en-US" sz="1650" dirty="0"/>
          </a:p>
        </p:txBody>
      </p:sp>
      <p:sp>
        <p:nvSpPr>
          <p:cNvPr id="14" name="Shape 11"/>
          <p:cNvSpPr/>
          <p:nvPr/>
        </p:nvSpPr>
        <p:spPr>
          <a:xfrm>
            <a:off x="6235660" y="5875258"/>
            <a:ext cx="7645479" cy="1625679"/>
          </a:xfrm>
          <a:prstGeom prst="rect">
            <a:avLst/>
          </a:prstGeom>
          <a:solidFill>
            <a:srgbClr val="000000">
              <a:alpha val="4000"/>
            </a:srgbClr>
          </a:solidFill>
          <a:ln/>
        </p:spPr>
      </p:sp>
      <p:sp>
        <p:nvSpPr>
          <p:cNvPr id="15" name="Text 12"/>
          <p:cNvSpPr/>
          <p:nvPr/>
        </p:nvSpPr>
        <p:spPr>
          <a:xfrm>
            <a:off x="6447473" y="6009918"/>
            <a:ext cx="3395305" cy="339090"/>
          </a:xfrm>
          <a:prstGeom prst="rect">
            <a:avLst/>
          </a:prstGeom>
          <a:noFill/>
          <a:ln/>
        </p:spPr>
        <p:txBody>
          <a:bodyPr wrap="non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Language barrier</a:t>
            </a:r>
            <a:endParaRPr lang="en-US" sz="1650" dirty="0"/>
          </a:p>
        </p:txBody>
      </p:sp>
      <p:sp>
        <p:nvSpPr>
          <p:cNvPr id="16" name="Text 13"/>
          <p:cNvSpPr/>
          <p:nvPr/>
        </p:nvSpPr>
        <p:spPr>
          <a:xfrm>
            <a:off x="10274022" y="6009918"/>
            <a:ext cx="3395305" cy="1356360"/>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Utilize translation tools, connect with local language speakers, or ask for assistance from fellow travelers.</a:t>
            </a:r>
            <a:endParaRPr lang="en-US" sz="1650" dirty="0"/>
          </a:p>
        </p:txBody>
      </p:sp>
    </p:spTree>
    <p:extLst>
      <p:ext uri="{BB962C8B-B14F-4D97-AF65-F5344CB8AC3E}">
        <p14:creationId xmlns:p14="http://schemas.microsoft.com/office/powerpoint/2010/main" val="2872668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624"/>
          </a:xfrm>
          <a:prstGeom prst="rect">
            <a:avLst/>
          </a:prstGeom>
        </p:spPr>
      </p:pic>
      <p:sp>
        <p:nvSpPr>
          <p:cNvPr id="3" name="Text 0"/>
          <p:cNvSpPr/>
          <p:nvPr/>
        </p:nvSpPr>
        <p:spPr>
          <a:xfrm>
            <a:off x="675680" y="530900"/>
            <a:ext cx="7792641" cy="1206579"/>
          </a:xfrm>
          <a:prstGeom prst="rect">
            <a:avLst/>
          </a:prstGeom>
          <a:noFill/>
          <a:ln/>
        </p:spPr>
        <p:txBody>
          <a:bodyPr wrap="square" lIns="0" tIns="0" rIns="0" bIns="0" rtlCol="0" anchor="t"/>
          <a:lstStyle/>
          <a:p>
            <a:pPr marL="0" indent="0">
              <a:lnSpc>
                <a:spcPts val="4750"/>
              </a:lnSpc>
              <a:buNone/>
            </a:pPr>
            <a:r>
              <a:rPr lang="en-US" sz="3800" dirty="0">
                <a:solidFill>
                  <a:srgbClr val="F5F0F0"/>
                </a:solidFill>
                <a:latin typeface="Merriweather" pitchFamily="34" charset="0"/>
                <a:ea typeface="Merriweather" pitchFamily="34" charset="-122"/>
                <a:cs typeface="Merriweather" pitchFamily="34" charset="-120"/>
              </a:rPr>
              <a:t>The future of travel planning: Where we're headed next</a:t>
            </a:r>
            <a:endParaRPr lang="en-US" sz="3800" dirty="0"/>
          </a:p>
        </p:txBody>
      </p:sp>
      <p:pic>
        <p:nvPicPr>
          <p:cNvPr id="4" name="Image 1" descr="preencoded.png"/>
          <p:cNvPicPr>
            <a:picLocks noChangeAspect="1"/>
          </p:cNvPicPr>
          <p:nvPr/>
        </p:nvPicPr>
        <p:blipFill>
          <a:blip r:embed="rId4"/>
          <a:stretch>
            <a:fillRect/>
          </a:stretch>
        </p:blipFill>
        <p:spPr>
          <a:xfrm>
            <a:off x="675680" y="2027039"/>
            <a:ext cx="482679" cy="482679"/>
          </a:xfrm>
          <a:prstGeom prst="rect">
            <a:avLst/>
          </a:prstGeom>
        </p:spPr>
      </p:pic>
      <p:sp>
        <p:nvSpPr>
          <p:cNvPr id="5" name="Text 1"/>
          <p:cNvSpPr/>
          <p:nvPr/>
        </p:nvSpPr>
        <p:spPr>
          <a:xfrm>
            <a:off x="675680" y="2702719"/>
            <a:ext cx="3671888" cy="30158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AI-powered recommendations</a:t>
            </a:r>
            <a:endParaRPr lang="en-US" sz="1900" dirty="0"/>
          </a:p>
        </p:txBody>
      </p:sp>
      <p:sp>
        <p:nvSpPr>
          <p:cNvPr id="6" name="Text 2"/>
          <p:cNvSpPr/>
          <p:nvPr/>
        </p:nvSpPr>
        <p:spPr>
          <a:xfrm>
            <a:off x="675680" y="3120152"/>
            <a:ext cx="7792641" cy="617934"/>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Personalized suggestions for destinations, hotels, and activities tailored to your preferences.</a:t>
            </a:r>
            <a:endParaRPr lang="en-US" sz="1500" dirty="0"/>
          </a:p>
        </p:txBody>
      </p:sp>
      <p:pic>
        <p:nvPicPr>
          <p:cNvPr id="7" name="Image 2" descr="preencoded.png"/>
          <p:cNvPicPr>
            <a:picLocks noChangeAspect="1"/>
          </p:cNvPicPr>
          <p:nvPr/>
        </p:nvPicPr>
        <p:blipFill>
          <a:blip r:embed="rId5"/>
          <a:stretch>
            <a:fillRect/>
          </a:stretch>
        </p:blipFill>
        <p:spPr>
          <a:xfrm>
            <a:off x="675680" y="4317325"/>
            <a:ext cx="482679" cy="482679"/>
          </a:xfrm>
          <a:prstGeom prst="rect">
            <a:avLst/>
          </a:prstGeom>
        </p:spPr>
      </p:pic>
      <p:sp>
        <p:nvSpPr>
          <p:cNvPr id="8" name="Text 3"/>
          <p:cNvSpPr/>
          <p:nvPr/>
        </p:nvSpPr>
        <p:spPr>
          <a:xfrm>
            <a:off x="675680" y="4993005"/>
            <a:ext cx="2413397" cy="30158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Global Connectivity</a:t>
            </a:r>
            <a:endParaRPr lang="en-US" sz="1900" dirty="0"/>
          </a:p>
        </p:txBody>
      </p:sp>
      <p:sp>
        <p:nvSpPr>
          <p:cNvPr id="9" name="Text 4"/>
          <p:cNvSpPr/>
          <p:nvPr/>
        </p:nvSpPr>
        <p:spPr>
          <a:xfrm>
            <a:off x="675680" y="5410438"/>
            <a:ext cx="7792641" cy="308967"/>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Seamless access to information, booking, and travel services worldwide.</a:t>
            </a:r>
            <a:endParaRPr lang="en-US" sz="1500" dirty="0"/>
          </a:p>
        </p:txBody>
      </p:sp>
      <p:pic>
        <p:nvPicPr>
          <p:cNvPr id="10" name="Image 3" descr="preencoded.png"/>
          <p:cNvPicPr>
            <a:picLocks noChangeAspect="1"/>
          </p:cNvPicPr>
          <p:nvPr/>
        </p:nvPicPr>
        <p:blipFill>
          <a:blip r:embed="rId6"/>
          <a:stretch>
            <a:fillRect/>
          </a:stretch>
        </p:blipFill>
        <p:spPr>
          <a:xfrm>
            <a:off x="675680" y="6298644"/>
            <a:ext cx="482679" cy="482679"/>
          </a:xfrm>
          <a:prstGeom prst="rect">
            <a:avLst/>
          </a:prstGeom>
        </p:spPr>
      </p:pic>
      <p:sp>
        <p:nvSpPr>
          <p:cNvPr id="11" name="Text 5"/>
          <p:cNvSpPr/>
          <p:nvPr/>
        </p:nvSpPr>
        <p:spPr>
          <a:xfrm>
            <a:off x="675680" y="6974324"/>
            <a:ext cx="3681055" cy="301585"/>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Augmented reality experiences</a:t>
            </a:r>
            <a:endParaRPr lang="en-US" sz="1900" dirty="0"/>
          </a:p>
        </p:txBody>
      </p:sp>
      <p:sp>
        <p:nvSpPr>
          <p:cNvPr id="12" name="Text 6"/>
          <p:cNvSpPr/>
          <p:nvPr/>
        </p:nvSpPr>
        <p:spPr>
          <a:xfrm>
            <a:off x="675680" y="7391757"/>
            <a:ext cx="7792641" cy="308967"/>
          </a:xfrm>
          <a:prstGeom prst="rect">
            <a:avLst/>
          </a:prstGeom>
          <a:noFill/>
          <a:ln/>
        </p:spPr>
        <p:txBody>
          <a:bodyPr wrap="non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Immersive travel experiences that enhance your exploration of destinations.</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983105"/>
            <a:ext cx="7416403" cy="2313861"/>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The future of travel: Embracing the power of people</a:t>
            </a:r>
            <a:endParaRPr lang="en-US" sz="4850" dirty="0"/>
          </a:p>
        </p:txBody>
      </p:sp>
      <p:sp>
        <p:nvSpPr>
          <p:cNvPr id="4" name="Text 1"/>
          <p:cNvSpPr/>
          <p:nvPr/>
        </p:nvSpPr>
        <p:spPr>
          <a:xfrm>
            <a:off x="6350198" y="4667131"/>
            <a:ext cx="74164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Travel is constantly evolving, and the future will be powered by people. This app will continue to connect travelers, offer personalized experiences, and empower everyone to explore the world with confidence and ease.</a:t>
            </a:r>
            <a:endParaRPr lang="en-US" sz="1900" dirty="0"/>
          </a:p>
        </p:txBody>
      </p:sp>
    </p:spTree>
    <p:extLst>
      <p:ext uri="{BB962C8B-B14F-4D97-AF65-F5344CB8AC3E}">
        <p14:creationId xmlns:p14="http://schemas.microsoft.com/office/powerpoint/2010/main" val="411025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6978" y="649010"/>
            <a:ext cx="7522845" cy="2170986"/>
          </a:xfrm>
          <a:prstGeom prst="rect">
            <a:avLst/>
          </a:prstGeom>
          <a:noFill/>
          <a:ln/>
        </p:spPr>
        <p:txBody>
          <a:bodyPr wrap="square" lIns="0" tIns="0" rIns="0" bIns="0" rtlCol="0" anchor="t"/>
          <a:lstStyle/>
          <a:p>
            <a:pPr marL="0" indent="0">
              <a:lnSpc>
                <a:spcPts val="5650"/>
              </a:lnSpc>
              <a:buNone/>
            </a:pPr>
            <a:r>
              <a:rPr lang="en-US" sz="4550" dirty="0">
                <a:solidFill>
                  <a:srgbClr val="F5F0F0"/>
                </a:solidFill>
                <a:latin typeface="Merriweather" pitchFamily="34" charset="0"/>
                <a:ea typeface="Merriweather" pitchFamily="34" charset="-122"/>
                <a:cs typeface="Merriweather" pitchFamily="34" charset="-120"/>
              </a:rPr>
              <a:t>Introducing our app: Effortless travel made simple</a:t>
            </a:r>
            <a:endParaRPr lang="en-US" sz="4550" dirty="0"/>
          </a:p>
        </p:txBody>
      </p:sp>
      <p:sp>
        <p:nvSpPr>
          <p:cNvPr id="4" name="Shape 1"/>
          <p:cNvSpPr/>
          <p:nvPr/>
        </p:nvSpPr>
        <p:spPr>
          <a:xfrm>
            <a:off x="6296978" y="3167301"/>
            <a:ext cx="3645694" cy="2461379"/>
          </a:xfrm>
          <a:prstGeom prst="roundRect">
            <a:avLst>
              <a:gd name="adj" fmla="val 3952"/>
            </a:avLst>
          </a:prstGeom>
          <a:solidFill>
            <a:srgbClr val="003180"/>
          </a:solidFill>
          <a:ln w="7620">
            <a:solidFill>
              <a:srgbClr val="194A99"/>
            </a:solidFill>
            <a:prstDash val="solid"/>
          </a:ln>
        </p:spPr>
      </p:sp>
      <p:sp>
        <p:nvSpPr>
          <p:cNvPr id="5" name="Text 2"/>
          <p:cNvSpPr/>
          <p:nvPr/>
        </p:nvSpPr>
        <p:spPr>
          <a:xfrm>
            <a:off x="6536174" y="3406497"/>
            <a:ext cx="2895005" cy="361950"/>
          </a:xfrm>
          <a:prstGeom prst="rect">
            <a:avLst/>
          </a:prstGeom>
          <a:noFill/>
          <a:ln/>
        </p:spPr>
        <p:txBody>
          <a:bodyPr wrap="none" lIns="0" tIns="0" rIns="0" bIns="0" rtlCol="0" anchor="t"/>
          <a:lstStyle/>
          <a:p>
            <a:pPr marL="0" indent="0">
              <a:lnSpc>
                <a:spcPts val="2800"/>
              </a:lnSpc>
              <a:buNone/>
            </a:pPr>
            <a:r>
              <a:rPr lang="en-US" sz="2250" dirty="0">
                <a:solidFill>
                  <a:srgbClr val="E2E6E9"/>
                </a:solidFill>
                <a:latin typeface="Merriweather" pitchFamily="34" charset="0"/>
                <a:ea typeface="Merriweather" pitchFamily="34" charset="-122"/>
                <a:cs typeface="Merriweather" pitchFamily="34" charset="-120"/>
              </a:rPr>
              <a:t>Effortless Planning</a:t>
            </a:r>
            <a:endParaRPr lang="en-US" sz="2250" dirty="0"/>
          </a:p>
        </p:txBody>
      </p:sp>
      <p:sp>
        <p:nvSpPr>
          <p:cNvPr id="6" name="Text 3"/>
          <p:cNvSpPr/>
          <p:nvPr/>
        </p:nvSpPr>
        <p:spPr>
          <a:xfrm>
            <a:off x="6536174" y="3907393"/>
            <a:ext cx="3167301" cy="1111568"/>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Discover destinations, research hotels, and book flights without hassle.</a:t>
            </a:r>
            <a:endParaRPr lang="en-US" sz="1800" dirty="0"/>
          </a:p>
        </p:txBody>
      </p:sp>
      <p:sp>
        <p:nvSpPr>
          <p:cNvPr id="7" name="Shape 4"/>
          <p:cNvSpPr/>
          <p:nvPr/>
        </p:nvSpPr>
        <p:spPr>
          <a:xfrm>
            <a:off x="10174248" y="3167301"/>
            <a:ext cx="3645694" cy="2461379"/>
          </a:xfrm>
          <a:prstGeom prst="roundRect">
            <a:avLst>
              <a:gd name="adj" fmla="val 3952"/>
            </a:avLst>
          </a:prstGeom>
          <a:solidFill>
            <a:srgbClr val="003180"/>
          </a:solidFill>
          <a:ln w="7620">
            <a:solidFill>
              <a:srgbClr val="194A99"/>
            </a:solidFill>
            <a:prstDash val="solid"/>
          </a:ln>
        </p:spPr>
      </p:sp>
      <p:sp>
        <p:nvSpPr>
          <p:cNvPr id="8" name="Text 5"/>
          <p:cNvSpPr/>
          <p:nvPr/>
        </p:nvSpPr>
        <p:spPr>
          <a:xfrm>
            <a:off x="10413444" y="3406497"/>
            <a:ext cx="2895005" cy="361950"/>
          </a:xfrm>
          <a:prstGeom prst="rect">
            <a:avLst/>
          </a:prstGeom>
          <a:noFill/>
          <a:ln/>
        </p:spPr>
        <p:txBody>
          <a:bodyPr wrap="none" lIns="0" tIns="0" rIns="0" bIns="0" rtlCol="0" anchor="t"/>
          <a:lstStyle/>
          <a:p>
            <a:pPr marL="0" indent="0">
              <a:lnSpc>
                <a:spcPts val="2800"/>
              </a:lnSpc>
              <a:buNone/>
            </a:pPr>
            <a:r>
              <a:rPr lang="en-US" sz="2250" dirty="0">
                <a:solidFill>
                  <a:srgbClr val="E2E6E9"/>
                </a:solidFill>
                <a:latin typeface="Merriweather" pitchFamily="34" charset="0"/>
                <a:ea typeface="Merriweather" pitchFamily="34" charset="-122"/>
                <a:cs typeface="Merriweather" pitchFamily="34" charset="-120"/>
              </a:rPr>
              <a:t>Seamless Tracking</a:t>
            </a:r>
            <a:endParaRPr lang="en-US" sz="2250" dirty="0"/>
          </a:p>
        </p:txBody>
      </p:sp>
      <p:sp>
        <p:nvSpPr>
          <p:cNvPr id="9" name="Text 6"/>
          <p:cNvSpPr/>
          <p:nvPr/>
        </p:nvSpPr>
        <p:spPr>
          <a:xfrm>
            <a:off x="10413444" y="3907393"/>
            <a:ext cx="3167301" cy="1482090"/>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Monitor your expenses, stay within your budget, and optimize your itinerary.</a:t>
            </a:r>
            <a:endParaRPr lang="en-US" sz="1800" dirty="0"/>
          </a:p>
        </p:txBody>
      </p:sp>
      <p:sp>
        <p:nvSpPr>
          <p:cNvPr id="10" name="Shape 7"/>
          <p:cNvSpPr/>
          <p:nvPr/>
        </p:nvSpPr>
        <p:spPr>
          <a:xfrm>
            <a:off x="6296978" y="5860256"/>
            <a:ext cx="7522845" cy="1720334"/>
          </a:xfrm>
          <a:prstGeom prst="roundRect">
            <a:avLst>
              <a:gd name="adj" fmla="val 5654"/>
            </a:avLst>
          </a:prstGeom>
          <a:solidFill>
            <a:srgbClr val="003180"/>
          </a:solidFill>
          <a:ln w="7620">
            <a:solidFill>
              <a:srgbClr val="194A99"/>
            </a:solidFill>
            <a:prstDash val="solid"/>
          </a:ln>
        </p:spPr>
      </p:sp>
      <p:sp>
        <p:nvSpPr>
          <p:cNvPr id="11" name="Text 8"/>
          <p:cNvSpPr/>
          <p:nvPr/>
        </p:nvSpPr>
        <p:spPr>
          <a:xfrm>
            <a:off x="6536174" y="6099453"/>
            <a:ext cx="3928110" cy="361950"/>
          </a:xfrm>
          <a:prstGeom prst="rect">
            <a:avLst/>
          </a:prstGeom>
          <a:noFill/>
          <a:ln/>
        </p:spPr>
        <p:txBody>
          <a:bodyPr wrap="none" lIns="0" tIns="0" rIns="0" bIns="0" rtlCol="0" anchor="t"/>
          <a:lstStyle/>
          <a:p>
            <a:pPr marL="0" indent="0">
              <a:lnSpc>
                <a:spcPts val="2800"/>
              </a:lnSpc>
              <a:buNone/>
            </a:pPr>
            <a:r>
              <a:rPr lang="en-US" sz="2250" dirty="0">
                <a:solidFill>
                  <a:srgbClr val="E2E6E9"/>
                </a:solidFill>
                <a:latin typeface="Merriweather" pitchFamily="34" charset="0"/>
                <a:ea typeface="Merriweather" pitchFamily="34" charset="-122"/>
                <a:cs typeface="Merriweather" pitchFamily="34" charset="-120"/>
              </a:rPr>
              <a:t>Memorable Documentation</a:t>
            </a:r>
            <a:endParaRPr lang="en-US" sz="2250" dirty="0"/>
          </a:p>
        </p:txBody>
      </p:sp>
      <p:sp>
        <p:nvSpPr>
          <p:cNvPr id="12" name="Text 9"/>
          <p:cNvSpPr/>
          <p:nvPr/>
        </p:nvSpPr>
        <p:spPr>
          <a:xfrm>
            <a:off x="6536174" y="6600349"/>
            <a:ext cx="7044452" cy="741045"/>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Capture your journey with photos and videos. Share your experiences with loved ones.</a:t>
            </a:r>
            <a:endParaRPr lang="en-US" sz="1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763560"/>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Your Essential Travel Companion</a:t>
            </a:r>
            <a:endParaRPr lang="en-US" sz="4850" dirty="0"/>
          </a:p>
        </p:txBody>
      </p:sp>
      <p:sp>
        <p:nvSpPr>
          <p:cNvPr id="4" name="Text 1"/>
          <p:cNvSpPr/>
          <p:nvPr/>
        </p:nvSpPr>
        <p:spPr>
          <a:xfrm>
            <a:off x="6350198" y="4676299"/>
            <a:ext cx="741640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Download the app today and embark on your next adventure with confidence, ease, and excitement.</a:t>
            </a:r>
            <a:endParaRPr lang="en-US" sz="1900" dirty="0"/>
          </a:p>
        </p:txBody>
      </p:sp>
    </p:spTree>
    <p:extLst>
      <p:ext uri="{BB962C8B-B14F-4D97-AF65-F5344CB8AC3E}">
        <p14:creationId xmlns:p14="http://schemas.microsoft.com/office/powerpoint/2010/main" val="59067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55107" y="671870"/>
            <a:ext cx="12920186" cy="1527096"/>
          </a:xfrm>
          <a:prstGeom prst="rect">
            <a:avLst/>
          </a:prstGeom>
          <a:noFill/>
          <a:ln/>
        </p:spPr>
        <p:txBody>
          <a:bodyPr wrap="square" lIns="0" tIns="0" rIns="0" bIns="0" rtlCol="0" anchor="t"/>
          <a:lstStyle/>
          <a:p>
            <a:pPr marL="0" indent="0">
              <a:lnSpc>
                <a:spcPts val="6000"/>
              </a:lnSpc>
              <a:buNone/>
            </a:pPr>
            <a:r>
              <a:rPr lang="en-US" sz="4800" dirty="0">
                <a:solidFill>
                  <a:srgbClr val="F5F0F0"/>
                </a:solidFill>
                <a:latin typeface="Merriweather" pitchFamily="34" charset="0"/>
                <a:ea typeface="Merriweather" pitchFamily="34" charset="-122"/>
                <a:cs typeface="Merriweather" pitchFamily="34" charset="-120"/>
              </a:rPr>
              <a:t>Plan your dream vacation: Discover destinations, hotels, flights</a:t>
            </a:r>
            <a:endParaRPr lang="en-US" sz="4800" dirty="0"/>
          </a:p>
        </p:txBody>
      </p:sp>
      <p:pic>
        <p:nvPicPr>
          <p:cNvPr id="3" name="Image 0" descr="preencoded.png"/>
          <p:cNvPicPr>
            <a:picLocks noChangeAspect="1"/>
          </p:cNvPicPr>
          <p:nvPr/>
        </p:nvPicPr>
        <p:blipFill>
          <a:blip r:embed="rId3"/>
          <a:stretch>
            <a:fillRect/>
          </a:stretch>
        </p:blipFill>
        <p:spPr>
          <a:xfrm>
            <a:off x="855107" y="2687598"/>
            <a:ext cx="4062412" cy="2510671"/>
          </a:xfrm>
          <a:prstGeom prst="rect">
            <a:avLst/>
          </a:prstGeom>
        </p:spPr>
      </p:pic>
      <p:sp>
        <p:nvSpPr>
          <p:cNvPr id="4" name="Text 1"/>
          <p:cNvSpPr/>
          <p:nvPr/>
        </p:nvSpPr>
        <p:spPr>
          <a:xfrm>
            <a:off x="855107" y="5503664"/>
            <a:ext cx="4062412" cy="76342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Explore Stunning Destinations</a:t>
            </a:r>
            <a:endParaRPr lang="en-US" sz="2400" dirty="0"/>
          </a:p>
        </p:txBody>
      </p:sp>
      <p:sp>
        <p:nvSpPr>
          <p:cNvPr id="5" name="Text 2"/>
          <p:cNvSpPr/>
          <p:nvPr/>
        </p:nvSpPr>
        <p:spPr>
          <a:xfrm>
            <a:off x="855107" y="6413659"/>
            <a:ext cx="4062412" cy="1172647"/>
          </a:xfrm>
          <a:prstGeom prst="rect">
            <a:avLst/>
          </a:prstGeom>
          <a:noFill/>
          <a:ln/>
        </p:spPr>
        <p:txBody>
          <a:bodyPr wrap="square" lIns="0" tIns="0" rIns="0" bIns="0" rtlCol="0" anchor="t"/>
          <a:lstStyle/>
          <a:p>
            <a:pPr marL="0" indent="0" algn="l">
              <a:lnSpc>
                <a:spcPts val="3050"/>
              </a:lnSpc>
              <a:buNone/>
            </a:pPr>
            <a:r>
              <a:rPr lang="en-US" sz="1900" dirty="0">
                <a:solidFill>
                  <a:srgbClr val="E2E6E9"/>
                </a:solidFill>
                <a:latin typeface="Merriweather" pitchFamily="34" charset="0"/>
                <a:ea typeface="Merriweather" pitchFamily="34" charset="-122"/>
                <a:cs typeface="Merriweather" pitchFamily="34" charset="-120"/>
              </a:rPr>
              <a:t>Search for places based on your interests, budget, and travel style.</a:t>
            </a:r>
            <a:endParaRPr lang="en-US" sz="1900" dirty="0"/>
          </a:p>
        </p:txBody>
      </p:sp>
      <p:pic>
        <p:nvPicPr>
          <p:cNvPr id="6" name="Image 1" descr="preencoded.png"/>
          <p:cNvPicPr>
            <a:picLocks noChangeAspect="1"/>
          </p:cNvPicPr>
          <p:nvPr/>
        </p:nvPicPr>
        <p:blipFill>
          <a:blip r:embed="rId4"/>
          <a:stretch>
            <a:fillRect/>
          </a:stretch>
        </p:blipFill>
        <p:spPr>
          <a:xfrm>
            <a:off x="5283994" y="2687598"/>
            <a:ext cx="4062412" cy="2510671"/>
          </a:xfrm>
          <a:prstGeom prst="rect">
            <a:avLst/>
          </a:prstGeom>
        </p:spPr>
      </p:pic>
      <p:sp>
        <p:nvSpPr>
          <p:cNvPr id="7" name="Text 3"/>
          <p:cNvSpPr/>
          <p:nvPr/>
        </p:nvSpPr>
        <p:spPr>
          <a:xfrm>
            <a:off x="5283994" y="5503664"/>
            <a:ext cx="3846552" cy="38171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Discover Exquisite Hotels</a:t>
            </a:r>
            <a:endParaRPr lang="en-US" sz="2400" dirty="0"/>
          </a:p>
        </p:txBody>
      </p:sp>
      <p:sp>
        <p:nvSpPr>
          <p:cNvPr id="8" name="Text 4"/>
          <p:cNvSpPr/>
          <p:nvPr/>
        </p:nvSpPr>
        <p:spPr>
          <a:xfrm>
            <a:off x="5283994" y="6031944"/>
            <a:ext cx="4062412" cy="1172647"/>
          </a:xfrm>
          <a:prstGeom prst="rect">
            <a:avLst/>
          </a:prstGeom>
          <a:noFill/>
          <a:ln/>
        </p:spPr>
        <p:txBody>
          <a:bodyPr wrap="square" lIns="0" tIns="0" rIns="0" bIns="0" rtlCol="0" anchor="t"/>
          <a:lstStyle/>
          <a:p>
            <a:pPr marL="0" indent="0" algn="l">
              <a:lnSpc>
                <a:spcPts val="3050"/>
              </a:lnSpc>
              <a:buNone/>
            </a:pPr>
            <a:r>
              <a:rPr lang="en-US" sz="1900" dirty="0">
                <a:solidFill>
                  <a:srgbClr val="E2E6E9"/>
                </a:solidFill>
                <a:latin typeface="Merriweather" pitchFamily="34" charset="0"/>
                <a:ea typeface="Merriweather" pitchFamily="34" charset="-122"/>
                <a:cs typeface="Merriweather" pitchFamily="34" charset="-120"/>
              </a:rPr>
              <a:t>Browse a wide selection of hotels, from cozy boutique hotels to grand resorts.</a:t>
            </a:r>
            <a:endParaRPr lang="en-US" sz="1900" dirty="0"/>
          </a:p>
        </p:txBody>
      </p:sp>
      <p:pic>
        <p:nvPicPr>
          <p:cNvPr id="9" name="Image 2" descr="preencoded.png"/>
          <p:cNvPicPr>
            <a:picLocks noChangeAspect="1"/>
          </p:cNvPicPr>
          <p:nvPr/>
        </p:nvPicPr>
        <p:blipFill>
          <a:blip r:embed="rId5"/>
          <a:stretch>
            <a:fillRect/>
          </a:stretch>
        </p:blipFill>
        <p:spPr>
          <a:xfrm>
            <a:off x="9712881" y="2687598"/>
            <a:ext cx="4062412" cy="2510671"/>
          </a:xfrm>
          <a:prstGeom prst="rect">
            <a:avLst/>
          </a:prstGeom>
        </p:spPr>
      </p:pic>
      <p:sp>
        <p:nvSpPr>
          <p:cNvPr id="10" name="Text 5"/>
          <p:cNvSpPr/>
          <p:nvPr/>
        </p:nvSpPr>
        <p:spPr>
          <a:xfrm>
            <a:off x="9712881" y="5503664"/>
            <a:ext cx="3561636" cy="38171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Book Affordable Flights</a:t>
            </a:r>
            <a:endParaRPr lang="en-US" sz="2400" dirty="0"/>
          </a:p>
        </p:txBody>
      </p:sp>
      <p:sp>
        <p:nvSpPr>
          <p:cNvPr id="11" name="Text 6"/>
          <p:cNvSpPr/>
          <p:nvPr/>
        </p:nvSpPr>
        <p:spPr>
          <a:xfrm>
            <a:off x="9712881" y="6031944"/>
            <a:ext cx="4062412" cy="1172647"/>
          </a:xfrm>
          <a:prstGeom prst="rect">
            <a:avLst/>
          </a:prstGeom>
          <a:noFill/>
          <a:ln/>
        </p:spPr>
        <p:txBody>
          <a:bodyPr wrap="square" lIns="0" tIns="0" rIns="0" bIns="0" rtlCol="0" anchor="t"/>
          <a:lstStyle/>
          <a:p>
            <a:pPr marL="0" indent="0" algn="l">
              <a:lnSpc>
                <a:spcPts val="3050"/>
              </a:lnSpc>
              <a:buNone/>
            </a:pPr>
            <a:r>
              <a:rPr lang="en-US" sz="1900" dirty="0">
                <a:solidFill>
                  <a:srgbClr val="E2E6E9"/>
                </a:solidFill>
                <a:latin typeface="Merriweather" pitchFamily="34" charset="0"/>
                <a:ea typeface="Merriweather" pitchFamily="34" charset="-122"/>
                <a:cs typeface="Merriweather" pitchFamily="34" charset="-120"/>
              </a:rPr>
              <a:t>Find the best deals on flights with our intuitive flight search engine.</a:t>
            </a:r>
            <a:endParaRPr lang="en-US" sz="19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2015609"/>
            <a:ext cx="129028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Track your expenses and budget: Never overspend on your trip</a:t>
            </a:r>
            <a:endParaRPr lang="en-US" sz="4850" dirty="0"/>
          </a:p>
        </p:txBody>
      </p:sp>
      <p:sp>
        <p:nvSpPr>
          <p:cNvPr id="3" name="Text 1"/>
          <p:cNvSpPr/>
          <p:nvPr/>
        </p:nvSpPr>
        <p:spPr>
          <a:xfrm>
            <a:off x="863798" y="4175165"/>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Expense Tracking</a:t>
            </a:r>
            <a:endParaRPr lang="en-US" sz="2400" dirty="0"/>
          </a:p>
        </p:txBody>
      </p:sp>
      <p:sp>
        <p:nvSpPr>
          <p:cNvPr id="4" name="Text 2"/>
          <p:cNvSpPr/>
          <p:nvPr/>
        </p:nvSpPr>
        <p:spPr>
          <a:xfrm>
            <a:off x="863798" y="4807506"/>
            <a:ext cx="3898940"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Categorize and record all your expenses, from meals to souvenirs, in real time.</a:t>
            </a:r>
            <a:endParaRPr lang="en-US" sz="1900" dirty="0"/>
          </a:p>
        </p:txBody>
      </p:sp>
      <p:sp>
        <p:nvSpPr>
          <p:cNvPr id="5" name="Text 3"/>
          <p:cNvSpPr/>
          <p:nvPr/>
        </p:nvSpPr>
        <p:spPr>
          <a:xfrm>
            <a:off x="5372576" y="4175165"/>
            <a:ext cx="3168253"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Budget Management</a:t>
            </a:r>
            <a:endParaRPr lang="en-US" sz="2400" dirty="0"/>
          </a:p>
        </p:txBody>
      </p:sp>
      <p:sp>
        <p:nvSpPr>
          <p:cNvPr id="6" name="Text 4"/>
          <p:cNvSpPr/>
          <p:nvPr/>
        </p:nvSpPr>
        <p:spPr>
          <a:xfrm>
            <a:off x="5372576" y="4807506"/>
            <a:ext cx="3898940"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Set a budget for your trip and track your spending to stay within your limits.</a:t>
            </a:r>
            <a:endParaRPr lang="en-US" sz="1900" dirty="0"/>
          </a:p>
        </p:txBody>
      </p:sp>
      <p:sp>
        <p:nvSpPr>
          <p:cNvPr id="7" name="Text 5"/>
          <p:cNvSpPr/>
          <p:nvPr/>
        </p:nvSpPr>
        <p:spPr>
          <a:xfrm>
            <a:off x="9881354" y="4175165"/>
            <a:ext cx="3299103"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Personalized Insights</a:t>
            </a:r>
            <a:endParaRPr lang="en-US" sz="2400" dirty="0"/>
          </a:p>
        </p:txBody>
      </p:sp>
      <p:sp>
        <p:nvSpPr>
          <p:cNvPr id="8" name="Text 6"/>
          <p:cNvSpPr/>
          <p:nvPr/>
        </p:nvSpPr>
        <p:spPr>
          <a:xfrm>
            <a:off x="9881354" y="4807506"/>
            <a:ext cx="3898940"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Receive insights into your spending habits to make informed decisions.</a:t>
            </a:r>
            <a:endParaRPr lang="en-US" sz="19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92956"/>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Plan Your Dream Vacation</a:t>
            </a:r>
            <a:endParaRPr lang="en-US" sz="4850" dirty="0"/>
          </a:p>
        </p:txBody>
      </p:sp>
      <p:sp>
        <p:nvSpPr>
          <p:cNvPr id="4" name="Shape 1"/>
          <p:cNvSpPr/>
          <p:nvPr/>
        </p:nvSpPr>
        <p:spPr>
          <a:xfrm>
            <a:off x="863798" y="2705695"/>
            <a:ext cx="3584853" cy="2636877"/>
          </a:xfrm>
          <a:prstGeom prst="roundRect">
            <a:avLst>
              <a:gd name="adj" fmla="val 3932"/>
            </a:avLst>
          </a:prstGeom>
          <a:solidFill>
            <a:srgbClr val="003180"/>
          </a:solidFill>
          <a:ln w="15240">
            <a:solidFill>
              <a:srgbClr val="194A99"/>
            </a:solidFill>
            <a:prstDash val="solid"/>
          </a:ln>
        </p:spPr>
      </p:sp>
      <p:sp>
        <p:nvSpPr>
          <p:cNvPr id="5" name="Text 2"/>
          <p:cNvSpPr/>
          <p:nvPr/>
        </p:nvSpPr>
        <p:spPr>
          <a:xfrm>
            <a:off x="1125855" y="2967752"/>
            <a:ext cx="3060740"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Destination Search</a:t>
            </a:r>
            <a:endParaRPr lang="en-US" sz="2400" dirty="0"/>
          </a:p>
        </p:txBody>
      </p:sp>
      <p:sp>
        <p:nvSpPr>
          <p:cNvPr id="6" name="Text 3"/>
          <p:cNvSpPr/>
          <p:nvPr/>
        </p:nvSpPr>
        <p:spPr>
          <a:xfrm>
            <a:off x="1125855" y="3501271"/>
            <a:ext cx="30607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Explore destinations worldwide with detailed information on points of interest.</a:t>
            </a:r>
            <a:endParaRPr lang="en-US" sz="1900" dirty="0"/>
          </a:p>
        </p:txBody>
      </p:sp>
      <p:sp>
        <p:nvSpPr>
          <p:cNvPr id="7" name="Shape 4"/>
          <p:cNvSpPr/>
          <p:nvPr/>
        </p:nvSpPr>
        <p:spPr>
          <a:xfrm>
            <a:off x="4695468" y="2705695"/>
            <a:ext cx="3584853" cy="2636877"/>
          </a:xfrm>
          <a:prstGeom prst="roundRect">
            <a:avLst>
              <a:gd name="adj" fmla="val 3932"/>
            </a:avLst>
          </a:prstGeom>
          <a:solidFill>
            <a:srgbClr val="003180"/>
          </a:solidFill>
          <a:ln w="15240">
            <a:solidFill>
              <a:srgbClr val="194A99"/>
            </a:solidFill>
            <a:prstDash val="solid"/>
          </a:ln>
        </p:spPr>
      </p:sp>
      <p:sp>
        <p:nvSpPr>
          <p:cNvPr id="8" name="Text 5"/>
          <p:cNvSpPr/>
          <p:nvPr/>
        </p:nvSpPr>
        <p:spPr>
          <a:xfrm>
            <a:off x="4957524" y="2967752"/>
            <a:ext cx="3060740"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Trip Builder</a:t>
            </a:r>
            <a:endParaRPr lang="en-US" sz="2400" dirty="0"/>
          </a:p>
        </p:txBody>
      </p:sp>
      <p:sp>
        <p:nvSpPr>
          <p:cNvPr id="9" name="Text 6"/>
          <p:cNvSpPr/>
          <p:nvPr/>
        </p:nvSpPr>
        <p:spPr>
          <a:xfrm>
            <a:off x="4957524" y="3501271"/>
            <a:ext cx="3060740"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Create personalized itineraries based on your interests and budget.</a:t>
            </a:r>
            <a:endParaRPr lang="en-US" sz="1900" dirty="0"/>
          </a:p>
        </p:txBody>
      </p:sp>
      <p:sp>
        <p:nvSpPr>
          <p:cNvPr id="10" name="Shape 7"/>
          <p:cNvSpPr/>
          <p:nvPr/>
        </p:nvSpPr>
        <p:spPr>
          <a:xfrm>
            <a:off x="863798" y="5589389"/>
            <a:ext cx="7416403" cy="1847255"/>
          </a:xfrm>
          <a:prstGeom prst="roundRect">
            <a:avLst>
              <a:gd name="adj" fmla="val 5612"/>
            </a:avLst>
          </a:prstGeom>
          <a:solidFill>
            <a:srgbClr val="003180"/>
          </a:solidFill>
          <a:ln w="15240">
            <a:solidFill>
              <a:srgbClr val="194A99"/>
            </a:solidFill>
            <a:prstDash val="solid"/>
          </a:ln>
        </p:spPr>
      </p:sp>
      <p:sp>
        <p:nvSpPr>
          <p:cNvPr id="11" name="Text 8"/>
          <p:cNvSpPr/>
          <p:nvPr/>
        </p:nvSpPr>
        <p:spPr>
          <a:xfrm>
            <a:off x="1125855" y="5851446"/>
            <a:ext cx="3662482"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Booking &amp; Management</a:t>
            </a:r>
            <a:endParaRPr lang="en-US" sz="2400" dirty="0"/>
          </a:p>
        </p:txBody>
      </p:sp>
      <p:sp>
        <p:nvSpPr>
          <p:cNvPr id="12" name="Text 9"/>
          <p:cNvSpPr/>
          <p:nvPr/>
        </p:nvSpPr>
        <p:spPr>
          <a:xfrm>
            <a:off x="1125855" y="6384965"/>
            <a:ext cx="6892290"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Book flights, accommodations, activities, and transport directly within the app.</a:t>
            </a:r>
            <a:endParaRPr lang="en-US" sz="1900" dirty="0"/>
          </a:p>
        </p:txBody>
      </p:sp>
    </p:spTree>
    <p:extLst>
      <p:ext uri="{BB962C8B-B14F-4D97-AF65-F5344CB8AC3E}">
        <p14:creationId xmlns:p14="http://schemas.microsoft.com/office/powerpoint/2010/main" val="21222819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1637" y="561023"/>
            <a:ext cx="7720727" cy="1906310"/>
          </a:xfrm>
          <a:prstGeom prst="rect">
            <a:avLst/>
          </a:prstGeom>
          <a:noFill/>
          <a:ln/>
        </p:spPr>
        <p:txBody>
          <a:bodyPr wrap="square" lIns="0" tIns="0" rIns="0" bIns="0" rtlCol="0" anchor="t"/>
          <a:lstStyle/>
          <a:p>
            <a:pPr marL="0" indent="0">
              <a:lnSpc>
                <a:spcPts val="5000"/>
              </a:lnSpc>
              <a:buNone/>
            </a:pPr>
            <a:r>
              <a:rPr lang="en-US" sz="4000" dirty="0">
                <a:solidFill>
                  <a:srgbClr val="F5F0F0"/>
                </a:solidFill>
                <a:latin typeface="Merriweather" pitchFamily="34" charset="0"/>
                <a:ea typeface="Merriweather" pitchFamily="34" charset="-122"/>
                <a:cs typeface="Merriweather" pitchFamily="34" charset="-120"/>
              </a:rPr>
              <a:t>Optimize your itinerary: Seamless scheduling and transportation</a:t>
            </a:r>
            <a:endParaRPr lang="en-US" sz="4000" dirty="0"/>
          </a:p>
        </p:txBody>
      </p:sp>
      <p:sp>
        <p:nvSpPr>
          <p:cNvPr id="4" name="Shape 1"/>
          <p:cNvSpPr/>
          <p:nvPr/>
        </p:nvSpPr>
        <p:spPr>
          <a:xfrm>
            <a:off x="1005126" y="2772251"/>
            <a:ext cx="22860" cy="4896326"/>
          </a:xfrm>
          <a:prstGeom prst="roundRect">
            <a:avLst>
              <a:gd name="adj" fmla="val 373603"/>
            </a:avLst>
          </a:prstGeom>
          <a:solidFill>
            <a:srgbClr val="194A99"/>
          </a:solidFill>
          <a:ln/>
        </p:spPr>
      </p:sp>
      <p:sp>
        <p:nvSpPr>
          <p:cNvPr id="5" name="Shape 2"/>
          <p:cNvSpPr/>
          <p:nvPr/>
        </p:nvSpPr>
        <p:spPr>
          <a:xfrm>
            <a:off x="1222415" y="3218259"/>
            <a:ext cx="711637" cy="22860"/>
          </a:xfrm>
          <a:prstGeom prst="roundRect">
            <a:avLst>
              <a:gd name="adj" fmla="val 373603"/>
            </a:avLst>
          </a:prstGeom>
          <a:solidFill>
            <a:srgbClr val="194A99"/>
          </a:solidFill>
          <a:ln/>
        </p:spPr>
      </p:sp>
      <p:sp>
        <p:nvSpPr>
          <p:cNvPr id="6" name="Shape 3"/>
          <p:cNvSpPr/>
          <p:nvPr/>
        </p:nvSpPr>
        <p:spPr>
          <a:xfrm>
            <a:off x="787837" y="3000970"/>
            <a:ext cx="457438" cy="457438"/>
          </a:xfrm>
          <a:prstGeom prst="roundRect">
            <a:avLst>
              <a:gd name="adj" fmla="val 18670"/>
            </a:avLst>
          </a:prstGeom>
          <a:solidFill>
            <a:srgbClr val="003180"/>
          </a:solidFill>
          <a:ln w="7620">
            <a:solidFill>
              <a:srgbClr val="194A99"/>
            </a:solidFill>
            <a:prstDash val="solid"/>
          </a:ln>
        </p:spPr>
      </p:sp>
      <p:sp>
        <p:nvSpPr>
          <p:cNvPr id="7" name="Text 4"/>
          <p:cNvSpPr/>
          <p:nvPr/>
        </p:nvSpPr>
        <p:spPr>
          <a:xfrm>
            <a:off x="949404" y="3077170"/>
            <a:ext cx="134183" cy="305038"/>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8" name="Text 5"/>
          <p:cNvSpPr/>
          <p:nvPr/>
        </p:nvSpPr>
        <p:spPr>
          <a:xfrm>
            <a:off x="2134910" y="2975491"/>
            <a:ext cx="2541746" cy="317659"/>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Itinerary Builder</a:t>
            </a:r>
            <a:endParaRPr lang="en-US" sz="2000" dirty="0"/>
          </a:p>
        </p:txBody>
      </p:sp>
      <p:sp>
        <p:nvSpPr>
          <p:cNvPr id="9" name="Text 6"/>
          <p:cNvSpPr/>
          <p:nvPr/>
        </p:nvSpPr>
        <p:spPr>
          <a:xfrm>
            <a:off x="2134910" y="3415070"/>
            <a:ext cx="6297454" cy="650558"/>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Plan your daily activities, schedule attractions, and create a personalized itinerary.</a:t>
            </a:r>
            <a:endParaRPr lang="en-US" sz="1600" dirty="0"/>
          </a:p>
        </p:txBody>
      </p:sp>
      <p:sp>
        <p:nvSpPr>
          <p:cNvPr id="10" name="Shape 7"/>
          <p:cNvSpPr/>
          <p:nvPr/>
        </p:nvSpPr>
        <p:spPr>
          <a:xfrm>
            <a:off x="1222415" y="4918115"/>
            <a:ext cx="711637" cy="22860"/>
          </a:xfrm>
          <a:prstGeom prst="roundRect">
            <a:avLst>
              <a:gd name="adj" fmla="val 373603"/>
            </a:avLst>
          </a:prstGeom>
          <a:solidFill>
            <a:srgbClr val="194A99"/>
          </a:solidFill>
          <a:ln/>
        </p:spPr>
      </p:sp>
      <p:sp>
        <p:nvSpPr>
          <p:cNvPr id="11" name="Shape 8"/>
          <p:cNvSpPr/>
          <p:nvPr/>
        </p:nvSpPr>
        <p:spPr>
          <a:xfrm>
            <a:off x="787837" y="4700826"/>
            <a:ext cx="457438" cy="457438"/>
          </a:xfrm>
          <a:prstGeom prst="roundRect">
            <a:avLst>
              <a:gd name="adj" fmla="val 18670"/>
            </a:avLst>
          </a:prstGeom>
          <a:solidFill>
            <a:srgbClr val="003180"/>
          </a:solidFill>
          <a:ln w="7620">
            <a:solidFill>
              <a:srgbClr val="194A99"/>
            </a:solidFill>
            <a:prstDash val="solid"/>
          </a:ln>
        </p:spPr>
      </p:sp>
      <p:sp>
        <p:nvSpPr>
          <p:cNvPr id="12" name="Text 9"/>
          <p:cNvSpPr/>
          <p:nvPr/>
        </p:nvSpPr>
        <p:spPr>
          <a:xfrm>
            <a:off x="925354" y="4777026"/>
            <a:ext cx="182404" cy="305038"/>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13" name="Text 10"/>
          <p:cNvSpPr/>
          <p:nvPr/>
        </p:nvSpPr>
        <p:spPr>
          <a:xfrm>
            <a:off x="2134910" y="4675346"/>
            <a:ext cx="3416618" cy="317659"/>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Transportation Integration</a:t>
            </a:r>
            <a:endParaRPr lang="en-US" sz="2000" dirty="0"/>
          </a:p>
        </p:txBody>
      </p:sp>
      <p:sp>
        <p:nvSpPr>
          <p:cNvPr id="14" name="Text 11"/>
          <p:cNvSpPr/>
          <p:nvPr/>
        </p:nvSpPr>
        <p:spPr>
          <a:xfrm>
            <a:off x="2134910" y="5114925"/>
            <a:ext cx="6297454" cy="650558"/>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Book transportation, including flights, trains, taxis, and rental cars, directly through the app.</a:t>
            </a:r>
            <a:endParaRPr lang="en-US" sz="1600" dirty="0"/>
          </a:p>
        </p:txBody>
      </p:sp>
      <p:sp>
        <p:nvSpPr>
          <p:cNvPr id="15" name="Shape 12"/>
          <p:cNvSpPr/>
          <p:nvPr/>
        </p:nvSpPr>
        <p:spPr>
          <a:xfrm>
            <a:off x="1222415" y="6617970"/>
            <a:ext cx="711637" cy="22860"/>
          </a:xfrm>
          <a:prstGeom prst="roundRect">
            <a:avLst>
              <a:gd name="adj" fmla="val 373603"/>
            </a:avLst>
          </a:prstGeom>
          <a:solidFill>
            <a:srgbClr val="194A99"/>
          </a:solidFill>
          <a:ln/>
        </p:spPr>
      </p:sp>
      <p:sp>
        <p:nvSpPr>
          <p:cNvPr id="16" name="Shape 13"/>
          <p:cNvSpPr/>
          <p:nvPr/>
        </p:nvSpPr>
        <p:spPr>
          <a:xfrm>
            <a:off x="787837" y="6400681"/>
            <a:ext cx="457438" cy="457438"/>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931069" y="6476881"/>
            <a:ext cx="170855" cy="305038"/>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8" name="Text 15"/>
          <p:cNvSpPr/>
          <p:nvPr/>
        </p:nvSpPr>
        <p:spPr>
          <a:xfrm>
            <a:off x="2134910" y="6375202"/>
            <a:ext cx="2541746" cy="317659"/>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Real-Time Updates</a:t>
            </a:r>
            <a:endParaRPr lang="en-US" sz="2000" dirty="0"/>
          </a:p>
        </p:txBody>
      </p:sp>
      <p:sp>
        <p:nvSpPr>
          <p:cNvPr id="19" name="Text 16"/>
          <p:cNvSpPr/>
          <p:nvPr/>
        </p:nvSpPr>
        <p:spPr>
          <a:xfrm>
            <a:off x="2134910" y="6814780"/>
            <a:ext cx="6297454" cy="650558"/>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Receive real-time updates on traffic and flight delays, keeping you informed and on schedule.</a:t>
            </a:r>
            <a:endParaRPr 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10138"/>
          </a:xfrm>
          <a:prstGeom prst="rect">
            <a:avLst/>
          </a:prstGeom>
        </p:spPr>
      </p:pic>
      <p:sp>
        <p:nvSpPr>
          <p:cNvPr id="3" name="Text 0"/>
          <p:cNvSpPr/>
          <p:nvPr/>
        </p:nvSpPr>
        <p:spPr>
          <a:xfrm>
            <a:off x="842724" y="3676650"/>
            <a:ext cx="8228528" cy="752475"/>
          </a:xfrm>
          <a:prstGeom prst="rect">
            <a:avLst/>
          </a:prstGeom>
          <a:noFill/>
          <a:ln/>
        </p:spPr>
        <p:txBody>
          <a:bodyPr wrap="none" lIns="0" tIns="0" rIns="0" bIns="0" rtlCol="0" anchor="t"/>
          <a:lstStyle/>
          <a:p>
            <a:pPr marL="0" indent="0">
              <a:lnSpc>
                <a:spcPts val="5900"/>
              </a:lnSpc>
              <a:buNone/>
            </a:pPr>
            <a:r>
              <a:rPr lang="en-US" sz="4700" dirty="0">
                <a:solidFill>
                  <a:srgbClr val="F5F0F0"/>
                </a:solidFill>
                <a:latin typeface="Merriweather" pitchFamily="34" charset="0"/>
                <a:ea typeface="Merriweather" pitchFamily="34" charset="-122"/>
                <a:cs typeface="Merriweather" pitchFamily="34" charset="-120"/>
              </a:rPr>
              <a:t>Track Your Travel Expenses</a:t>
            </a:r>
            <a:endParaRPr lang="en-US" sz="4700" dirty="0"/>
          </a:p>
        </p:txBody>
      </p:sp>
      <p:sp>
        <p:nvSpPr>
          <p:cNvPr id="4" name="Shape 1"/>
          <p:cNvSpPr/>
          <p:nvPr/>
        </p:nvSpPr>
        <p:spPr>
          <a:xfrm>
            <a:off x="842724" y="4790242"/>
            <a:ext cx="12944951" cy="2772727"/>
          </a:xfrm>
          <a:prstGeom prst="roundRect">
            <a:avLst>
              <a:gd name="adj" fmla="val 3648"/>
            </a:avLst>
          </a:prstGeom>
          <a:noFill/>
          <a:ln w="7620">
            <a:solidFill>
              <a:srgbClr val="FFFFFF">
                <a:alpha val="24000"/>
              </a:srgbClr>
            </a:solidFill>
            <a:prstDash val="solid"/>
          </a:ln>
        </p:spPr>
      </p:sp>
      <p:sp>
        <p:nvSpPr>
          <p:cNvPr id="5" name="Shape 2"/>
          <p:cNvSpPr/>
          <p:nvPr/>
        </p:nvSpPr>
        <p:spPr>
          <a:xfrm>
            <a:off x="850344" y="4797862"/>
            <a:ext cx="12928402" cy="689372"/>
          </a:xfrm>
          <a:prstGeom prst="rect">
            <a:avLst/>
          </a:prstGeom>
          <a:solidFill>
            <a:srgbClr val="FFFFFF">
              <a:alpha val="4000"/>
            </a:srgbClr>
          </a:solidFill>
          <a:ln/>
        </p:spPr>
      </p:sp>
      <p:sp>
        <p:nvSpPr>
          <p:cNvPr id="6" name="Text 3"/>
          <p:cNvSpPr/>
          <p:nvPr/>
        </p:nvSpPr>
        <p:spPr>
          <a:xfrm>
            <a:off x="1092518" y="4949904"/>
            <a:ext cx="382369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Category</a:t>
            </a:r>
            <a:endParaRPr lang="en-US" sz="1850" dirty="0"/>
          </a:p>
        </p:txBody>
      </p:sp>
      <p:sp>
        <p:nvSpPr>
          <p:cNvPr id="7" name="Text 4"/>
          <p:cNvSpPr/>
          <p:nvPr/>
        </p:nvSpPr>
        <p:spPr>
          <a:xfrm>
            <a:off x="5405318" y="4949904"/>
            <a:ext cx="381988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Spending</a:t>
            </a:r>
            <a:endParaRPr lang="en-US" sz="1850" dirty="0"/>
          </a:p>
        </p:txBody>
      </p:sp>
      <p:sp>
        <p:nvSpPr>
          <p:cNvPr id="8" name="Text 5"/>
          <p:cNvSpPr/>
          <p:nvPr/>
        </p:nvSpPr>
        <p:spPr>
          <a:xfrm>
            <a:off x="9714309" y="4949904"/>
            <a:ext cx="382369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Budget</a:t>
            </a:r>
            <a:endParaRPr lang="en-US" sz="1850" dirty="0"/>
          </a:p>
        </p:txBody>
      </p:sp>
      <p:sp>
        <p:nvSpPr>
          <p:cNvPr id="9" name="Shape 6"/>
          <p:cNvSpPr/>
          <p:nvPr/>
        </p:nvSpPr>
        <p:spPr>
          <a:xfrm>
            <a:off x="850344" y="5487233"/>
            <a:ext cx="12928402" cy="689372"/>
          </a:xfrm>
          <a:prstGeom prst="rect">
            <a:avLst/>
          </a:prstGeom>
          <a:solidFill>
            <a:srgbClr val="000000">
              <a:alpha val="4000"/>
            </a:srgbClr>
          </a:solidFill>
          <a:ln/>
        </p:spPr>
      </p:sp>
      <p:sp>
        <p:nvSpPr>
          <p:cNvPr id="10" name="Text 7"/>
          <p:cNvSpPr/>
          <p:nvPr/>
        </p:nvSpPr>
        <p:spPr>
          <a:xfrm>
            <a:off x="1092518" y="5639276"/>
            <a:ext cx="382369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Accommodation</a:t>
            </a:r>
            <a:endParaRPr lang="en-US" sz="1850" dirty="0"/>
          </a:p>
        </p:txBody>
      </p:sp>
      <p:sp>
        <p:nvSpPr>
          <p:cNvPr id="11" name="Text 8"/>
          <p:cNvSpPr/>
          <p:nvPr/>
        </p:nvSpPr>
        <p:spPr>
          <a:xfrm>
            <a:off x="5405318" y="5639276"/>
            <a:ext cx="381988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$500</a:t>
            </a:r>
            <a:endParaRPr lang="en-US" sz="1850" dirty="0"/>
          </a:p>
        </p:txBody>
      </p:sp>
      <p:sp>
        <p:nvSpPr>
          <p:cNvPr id="12" name="Text 9"/>
          <p:cNvSpPr/>
          <p:nvPr/>
        </p:nvSpPr>
        <p:spPr>
          <a:xfrm>
            <a:off x="9714309" y="5639276"/>
            <a:ext cx="382369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$600</a:t>
            </a:r>
            <a:endParaRPr lang="en-US" sz="1850" dirty="0"/>
          </a:p>
        </p:txBody>
      </p:sp>
      <p:sp>
        <p:nvSpPr>
          <p:cNvPr id="13" name="Shape 10"/>
          <p:cNvSpPr/>
          <p:nvPr/>
        </p:nvSpPr>
        <p:spPr>
          <a:xfrm>
            <a:off x="850344" y="6176605"/>
            <a:ext cx="12928402" cy="689372"/>
          </a:xfrm>
          <a:prstGeom prst="rect">
            <a:avLst/>
          </a:prstGeom>
          <a:solidFill>
            <a:srgbClr val="FFFFFF">
              <a:alpha val="4000"/>
            </a:srgbClr>
          </a:solidFill>
          <a:ln/>
        </p:spPr>
      </p:sp>
      <p:sp>
        <p:nvSpPr>
          <p:cNvPr id="14" name="Text 11"/>
          <p:cNvSpPr/>
          <p:nvPr/>
        </p:nvSpPr>
        <p:spPr>
          <a:xfrm>
            <a:off x="1092518" y="6328648"/>
            <a:ext cx="382369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Food &amp; Drink</a:t>
            </a:r>
            <a:endParaRPr lang="en-US" sz="1850" dirty="0"/>
          </a:p>
        </p:txBody>
      </p:sp>
      <p:sp>
        <p:nvSpPr>
          <p:cNvPr id="15" name="Text 12"/>
          <p:cNvSpPr/>
          <p:nvPr/>
        </p:nvSpPr>
        <p:spPr>
          <a:xfrm>
            <a:off x="5405318" y="6328648"/>
            <a:ext cx="381988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$200</a:t>
            </a:r>
            <a:endParaRPr lang="en-US" sz="1850" dirty="0"/>
          </a:p>
        </p:txBody>
      </p:sp>
      <p:sp>
        <p:nvSpPr>
          <p:cNvPr id="16" name="Text 13"/>
          <p:cNvSpPr/>
          <p:nvPr/>
        </p:nvSpPr>
        <p:spPr>
          <a:xfrm>
            <a:off x="9714309" y="6328648"/>
            <a:ext cx="382369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$250</a:t>
            </a:r>
            <a:endParaRPr lang="en-US" sz="1850" dirty="0"/>
          </a:p>
        </p:txBody>
      </p:sp>
      <p:sp>
        <p:nvSpPr>
          <p:cNvPr id="17" name="Shape 14"/>
          <p:cNvSpPr/>
          <p:nvPr/>
        </p:nvSpPr>
        <p:spPr>
          <a:xfrm>
            <a:off x="850344" y="6865977"/>
            <a:ext cx="12928402" cy="689372"/>
          </a:xfrm>
          <a:prstGeom prst="rect">
            <a:avLst/>
          </a:prstGeom>
          <a:solidFill>
            <a:srgbClr val="000000">
              <a:alpha val="4000"/>
            </a:srgbClr>
          </a:solidFill>
          <a:ln/>
        </p:spPr>
      </p:sp>
      <p:sp>
        <p:nvSpPr>
          <p:cNvPr id="18" name="Text 15"/>
          <p:cNvSpPr/>
          <p:nvPr/>
        </p:nvSpPr>
        <p:spPr>
          <a:xfrm>
            <a:off x="1092518" y="7018020"/>
            <a:ext cx="382369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Transportation</a:t>
            </a:r>
            <a:endParaRPr lang="en-US" sz="1850" dirty="0"/>
          </a:p>
        </p:txBody>
      </p:sp>
      <p:sp>
        <p:nvSpPr>
          <p:cNvPr id="19" name="Text 16"/>
          <p:cNvSpPr/>
          <p:nvPr/>
        </p:nvSpPr>
        <p:spPr>
          <a:xfrm>
            <a:off x="5405318" y="7018020"/>
            <a:ext cx="381988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$100</a:t>
            </a:r>
            <a:endParaRPr lang="en-US" sz="1850" dirty="0"/>
          </a:p>
        </p:txBody>
      </p:sp>
      <p:sp>
        <p:nvSpPr>
          <p:cNvPr id="20" name="Text 17"/>
          <p:cNvSpPr/>
          <p:nvPr/>
        </p:nvSpPr>
        <p:spPr>
          <a:xfrm>
            <a:off x="9714309" y="7018020"/>
            <a:ext cx="3823692" cy="385286"/>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Merriweather" pitchFamily="34" charset="0"/>
                <a:ea typeface="Merriweather" pitchFamily="34" charset="-122"/>
                <a:cs typeface="Merriweather" pitchFamily="34" charset="-120"/>
              </a:rPr>
              <a:t>$150</a:t>
            </a:r>
            <a:endParaRPr lang="en-US" sz="1850" dirty="0"/>
          </a:p>
        </p:txBody>
      </p:sp>
    </p:spTree>
    <p:extLst>
      <p:ext uri="{BB962C8B-B14F-4D97-AF65-F5344CB8AC3E}">
        <p14:creationId xmlns:p14="http://schemas.microsoft.com/office/powerpoint/2010/main" val="138896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910"/>
          </a:xfrm>
          <a:prstGeom prst="rect">
            <a:avLst/>
          </a:prstGeom>
        </p:spPr>
      </p:pic>
      <p:sp>
        <p:nvSpPr>
          <p:cNvPr id="3" name="Text 0"/>
          <p:cNvSpPr/>
          <p:nvPr/>
        </p:nvSpPr>
        <p:spPr>
          <a:xfrm>
            <a:off x="6199823" y="560546"/>
            <a:ext cx="7717155" cy="1911310"/>
          </a:xfrm>
          <a:prstGeom prst="rect">
            <a:avLst/>
          </a:prstGeom>
          <a:noFill/>
          <a:ln/>
        </p:spPr>
        <p:txBody>
          <a:bodyPr wrap="square" lIns="0" tIns="0" rIns="0" bIns="0" rtlCol="0" anchor="t"/>
          <a:lstStyle/>
          <a:p>
            <a:pPr marL="0" indent="0">
              <a:lnSpc>
                <a:spcPts val="5000"/>
              </a:lnSpc>
              <a:buNone/>
            </a:pPr>
            <a:r>
              <a:rPr lang="en-US" sz="4000" dirty="0">
                <a:solidFill>
                  <a:srgbClr val="F5F0F0"/>
                </a:solidFill>
                <a:latin typeface="Merriweather" pitchFamily="34" charset="0"/>
                <a:ea typeface="Merriweather" pitchFamily="34" charset="-122"/>
                <a:cs typeface="Merriweather" pitchFamily="34" charset="-120"/>
              </a:rPr>
              <a:t>Document your journey: Capture memories with photo and video</a:t>
            </a:r>
            <a:endParaRPr lang="en-US" sz="4000" dirty="0"/>
          </a:p>
        </p:txBody>
      </p:sp>
      <p:pic>
        <p:nvPicPr>
          <p:cNvPr id="4" name="Image 1" descr="preencoded.png"/>
          <p:cNvPicPr>
            <a:picLocks noChangeAspect="1"/>
          </p:cNvPicPr>
          <p:nvPr/>
        </p:nvPicPr>
        <p:blipFill>
          <a:blip r:embed="rId4"/>
          <a:stretch>
            <a:fillRect/>
          </a:stretch>
        </p:blipFill>
        <p:spPr>
          <a:xfrm>
            <a:off x="6199823" y="2777609"/>
            <a:ext cx="1019294" cy="1630918"/>
          </a:xfrm>
          <a:prstGeom prst="rect">
            <a:avLst/>
          </a:prstGeom>
        </p:spPr>
      </p:pic>
      <p:sp>
        <p:nvSpPr>
          <p:cNvPr id="5" name="Text 1"/>
          <p:cNvSpPr/>
          <p:nvPr/>
        </p:nvSpPr>
        <p:spPr>
          <a:xfrm>
            <a:off x="7524869" y="2981444"/>
            <a:ext cx="2975015" cy="318492"/>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Capture Your Memories</a:t>
            </a:r>
            <a:endParaRPr lang="en-US" sz="2000" dirty="0"/>
          </a:p>
        </p:txBody>
      </p:sp>
      <p:sp>
        <p:nvSpPr>
          <p:cNvPr id="6" name="Text 2"/>
          <p:cNvSpPr/>
          <p:nvPr/>
        </p:nvSpPr>
        <p:spPr>
          <a:xfrm>
            <a:off x="7524869" y="3422213"/>
            <a:ext cx="6392108" cy="652224"/>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Take stunning photos and videos of your adventures using the app's built-in camera.</a:t>
            </a:r>
            <a:endParaRPr lang="en-US" sz="1600" dirty="0"/>
          </a:p>
        </p:txBody>
      </p:sp>
      <p:pic>
        <p:nvPicPr>
          <p:cNvPr id="7" name="Image 2" descr="preencoded.png"/>
          <p:cNvPicPr>
            <a:picLocks noChangeAspect="1"/>
          </p:cNvPicPr>
          <p:nvPr/>
        </p:nvPicPr>
        <p:blipFill>
          <a:blip r:embed="rId5"/>
          <a:stretch>
            <a:fillRect/>
          </a:stretch>
        </p:blipFill>
        <p:spPr>
          <a:xfrm>
            <a:off x="6199823" y="4408527"/>
            <a:ext cx="1019294" cy="1630918"/>
          </a:xfrm>
          <a:prstGeom prst="rect">
            <a:avLst/>
          </a:prstGeom>
        </p:spPr>
      </p:pic>
      <p:sp>
        <p:nvSpPr>
          <p:cNvPr id="8" name="Text 3"/>
          <p:cNvSpPr/>
          <p:nvPr/>
        </p:nvSpPr>
        <p:spPr>
          <a:xfrm>
            <a:off x="7524869" y="4612362"/>
            <a:ext cx="2861905" cy="318492"/>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Create a Travel Journal</a:t>
            </a:r>
            <a:endParaRPr lang="en-US" sz="2000" dirty="0"/>
          </a:p>
        </p:txBody>
      </p:sp>
      <p:sp>
        <p:nvSpPr>
          <p:cNvPr id="9" name="Text 4"/>
          <p:cNvSpPr/>
          <p:nvPr/>
        </p:nvSpPr>
        <p:spPr>
          <a:xfrm>
            <a:off x="7524869" y="5053132"/>
            <a:ext cx="6392108" cy="652224"/>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Document your thoughts, feelings, and experiences in a digital journal.</a:t>
            </a:r>
            <a:endParaRPr lang="en-US" sz="1600" dirty="0"/>
          </a:p>
        </p:txBody>
      </p:sp>
      <p:pic>
        <p:nvPicPr>
          <p:cNvPr id="10" name="Image 3" descr="preencoded.png"/>
          <p:cNvPicPr>
            <a:picLocks noChangeAspect="1"/>
          </p:cNvPicPr>
          <p:nvPr/>
        </p:nvPicPr>
        <p:blipFill>
          <a:blip r:embed="rId6"/>
          <a:stretch>
            <a:fillRect/>
          </a:stretch>
        </p:blipFill>
        <p:spPr>
          <a:xfrm>
            <a:off x="6199823" y="6039445"/>
            <a:ext cx="1019294" cy="1630918"/>
          </a:xfrm>
          <a:prstGeom prst="rect">
            <a:avLst/>
          </a:prstGeom>
        </p:spPr>
      </p:pic>
      <p:sp>
        <p:nvSpPr>
          <p:cNvPr id="11" name="Text 5"/>
          <p:cNvSpPr/>
          <p:nvPr/>
        </p:nvSpPr>
        <p:spPr>
          <a:xfrm>
            <a:off x="7524869" y="6243280"/>
            <a:ext cx="2847380" cy="318492"/>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Share with Loved Ones</a:t>
            </a:r>
            <a:endParaRPr lang="en-US" sz="2000" dirty="0"/>
          </a:p>
        </p:txBody>
      </p:sp>
      <p:sp>
        <p:nvSpPr>
          <p:cNvPr id="12" name="Text 6"/>
          <p:cNvSpPr/>
          <p:nvPr/>
        </p:nvSpPr>
        <p:spPr>
          <a:xfrm>
            <a:off x="7524869" y="6684050"/>
            <a:ext cx="6392108" cy="652224"/>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Share your memories with friends and family through social media or directly through the app.</a:t>
            </a:r>
            <a:endParaRPr lang="en-US"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06264" y="647105"/>
            <a:ext cx="7504271" cy="2195989"/>
          </a:xfrm>
          <a:prstGeom prst="rect">
            <a:avLst/>
          </a:prstGeom>
          <a:noFill/>
          <a:ln/>
        </p:spPr>
        <p:txBody>
          <a:bodyPr wrap="square" lIns="0" tIns="0" rIns="0" bIns="0" rtlCol="0" anchor="t"/>
          <a:lstStyle/>
          <a:p>
            <a:pPr marL="0" indent="0">
              <a:lnSpc>
                <a:spcPts val="5750"/>
              </a:lnSpc>
              <a:buNone/>
            </a:pPr>
            <a:r>
              <a:rPr lang="en-US" sz="4600" dirty="0">
                <a:solidFill>
                  <a:srgbClr val="F5F0F0"/>
                </a:solidFill>
                <a:latin typeface="Merriweather" pitchFamily="34" charset="0"/>
                <a:ea typeface="Merriweather" pitchFamily="34" charset="-122"/>
                <a:cs typeface="Merriweather" pitchFamily="34" charset="-120"/>
              </a:rPr>
              <a:t>Share your experiences: Connect with friends and family</a:t>
            </a:r>
            <a:endParaRPr lang="en-US" sz="4600" dirty="0"/>
          </a:p>
        </p:txBody>
      </p:sp>
      <p:sp>
        <p:nvSpPr>
          <p:cNvPr id="4" name="Shape 1"/>
          <p:cNvSpPr/>
          <p:nvPr/>
        </p:nvSpPr>
        <p:spPr>
          <a:xfrm>
            <a:off x="6306264" y="3457932"/>
            <a:ext cx="526971" cy="526971"/>
          </a:xfrm>
          <a:prstGeom prst="roundRect">
            <a:avLst>
              <a:gd name="adj" fmla="val 18670"/>
            </a:avLst>
          </a:prstGeom>
          <a:solidFill>
            <a:srgbClr val="003180"/>
          </a:solidFill>
          <a:ln w="7620">
            <a:solidFill>
              <a:srgbClr val="194A99"/>
            </a:solidFill>
            <a:prstDash val="solid"/>
          </a:ln>
        </p:spPr>
      </p:sp>
      <p:sp>
        <p:nvSpPr>
          <p:cNvPr id="5" name="Text 2"/>
          <p:cNvSpPr/>
          <p:nvPr/>
        </p:nvSpPr>
        <p:spPr>
          <a:xfrm>
            <a:off x="6492359" y="3545681"/>
            <a:ext cx="154662" cy="351353"/>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1</a:t>
            </a:r>
            <a:endParaRPr lang="en-US" sz="2750" dirty="0"/>
          </a:p>
        </p:txBody>
      </p:sp>
      <p:sp>
        <p:nvSpPr>
          <p:cNvPr id="6" name="Text 3"/>
          <p:cNvSpPr/>
          <p:nvPr/>
        </p:nvSpPr>
        <p:spPr>
          <a:xfrm>
            <a:off x="7067431" y="3457932"/>
            <a:ext cx="2873931" cy="365879"/>
          </a:xfrm>
          <a:prstGeom prst="rect">
            <a:avLst/>
          </a:prstGeom>
          <a:noFill/>
          <a:ln/>
        </p:spPr>
        <p:txBody>
          <a:bodyPr wrap="non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Social Sharing</a:t>
            </a:r>
            <a:endParaRPr lang="en-US" sz="2300" dirty="0"/>
          </a:p>
        </p:txBody>
      </p:sp>
      <p:sp>
        <p:nvSpPr>
          <p:cNvPr id="7" name="Text 4"/>
          <p:cNvSpPr/>
          <p:nvPr/>
        </p:nvSpPr>
        <p:spPr>
          <a:xfrm>
            <a:off x="7067431" y="3964305"/>
            <a:ext cx="2873931" cy="1498759"/>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Share your photos, videos, and stories with friends and family on social media.</a:t>
            </a:r>
            <a:endParaRPr lang="en-US" sz="1800" dirty="0"/>
          </a:p>
        </p:txBody>
      </p:sp>
      <p:sp>
        <p:nvSpPr>
          <p:cNvPr id="8" name="Shape 5"/>
          <p:cNvSpPr/>
          <p:nvPr/>
        </p:nvSpPr>
        <p:spPr>
          <a:xfrm>
            <a:off x="10175558" y="3457932"/>
            <a:ext cx="526971" cy="526971"/>
          </a:xfrm>
          <a:prstGeom prst="roundRect">
            <a:avLst>
              <a:gd name="adj" fmla="val 18670"/>
            </a:avLst>
          </a:prstGeom>
          <a:solidFill>
            <a:srgbClr val="003180"/>
          </a:solidFill>
          <a:ln w="7620">
            <a:solidFill>
              <a:srgbClr val="194A99"/>
            </a:solidFill>
            <a:prstDash val="solid"/>
          </a:ln>
        </p:spPr>
      </p:sp>
      <p:sp>
        <p:nvSpPr>
          <p:cNvPr id="9" name="Text 6"/>
          <p:cNvSpPr/>
          <p:nvPr/>
        </p:nvSpPr>
        <p:spPr>
          <a:xfrm>
            <a:off x="10333911" y="3545681"/>
            <a:ext cx="210145" cy="351353"/>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2</a:t>
            </a:r>
            <a:endParaRPr lang="en-US" sz="2750" dirty="0"/>
          </a:p>
        </p:txBody>
      </p:sp>
      <p:sp>
        <p:nvSpPr>
          <p:cNvPr id="10" name="Text 7"/>
          <p:cNvSpPr/>
          <p:nvPr/>
        </p:nvSpPr>
        <p:spPr>
          <a:xfrm>
            <a:off x="10936724" y="3457932"/>
            <a:ext cx="2873931" cy="731758"/>
          </a:xfrm>
          <a:prstGeom prst="rect">
            <a:avLst/>
          </a:prstGeom>
          <a:noFill/>
          <a:ln/>
        </p:spPr>
        <p:txBody>
          <a:bodyPr wrap="squar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Connect with Travelers</a:t>
            </a:r>
            <a:endParaRPr lang="en-US" sz="2300" dirty="0"/>
          </a:p>
        </p:txBody>
      </p:sp>
      <p:sp>
        <p:nvSpPr>
          <p:cNvPr id="11" name="Text 8"/>
          <p:cNvSpPr/>
          <p:nvPr/>
        </p:nvSpPr>
        <p:spPr>
          <a:xfrm>
            <a:off x="10936724" y="4330184"/>
            <a:ext cx="2873931" cy="1498759"/>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Join a community of fellow travelers and share tips, advice, and recommendations.</a:t>
            </a:r>
            <a:endParaRPr lang="en-US" sz="1800" dirty="0"/>
          </a:p>
        </p:txBody>
      </p:sp>
      <p:sp>
        <p:nvSpPr>
          <p:cNvPr id="12" name="Shape 9"/>
          <p:cNvSpPr/>
          <p:nvPr/>
        </p:nvSpPr>
        <p:spPr>
          <a:xfrm>
            <a:off x="6306264" y="6326624"/>
            <a:ext cx="526971" cy="526971"/>
          </a:xfrm>
          <a:prstGeom prst="roundRect">
            <a:avLst>
              <a:gd name="adj" fmla="val 18670"/>
            </a:avLst>
          </a:prstGeom>
          <a:solidFill>
            <a:srgbClr val="003180"/>
          </a:solidFill>
          <a:ln w="7620">
            <a:solidFill>
              <a:srgbClr val="194A99"/>
            </a:solidFill>
            <a:prstDash val="solid"/>
          </a:ln>
        </p:spPr>
      </p:sp>
      <p:sp>
        <p:nvSpPr>
          <p:cNvPr id="13" name="Text 10"/>
          <p:cNvSpPr/>
          <p:nvPr/>
        </p:nvSpPr>
        <p:spPr>
          <a:xfrm>
            <a:off x="6471285" y="6414373"/>
            <a:ext cx="196810" cy="351353"/>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3</a:t>
            </a:r>
            <a:endParaRPr lang="en-US" sz="2750" dirty="0"/>
          </a:p>
        </p:txBody>
      </p:sp>
      <p:sp>
        <p:nvSpPr>
          <p:cNvPr id="14" name="Text 11"/>
          <p:cNvSpPr/>
          <p:nvPr/>
        </p:nvSpPr>
        <p:spPr>
          <a:xfrm>
            <a:off x="7067431" y="6326624"/>
            <a:ext cx="2928104" cy="365879"/>
          </a:xfrm>
          <a:prstGeom prst="rect">
            <a:avLst/>
          </a:prstGeom>
          <a:noFill/>
          <a:ln/>
        </p:spPr>
        <p:txBody>
          <a:bodyPr wrap="non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Stay Connected</a:t>
            </a:r>
            <a:endParaRPr lang="en-US" sz="2300" dirty="0"/>
          </a:p>
        </p:txBody>
      </p:sp>
      <p:sp>
        <p:nvSpPr>
          <p:cNvPr id="15" name="Text 12"/>
          <p:cNvSpPr/>
          <p:nvPr/>
        </p:nvSpPr>
        <p:spPr>
          <a:xfrm>
            <a:off x="7067431" y="6832997"/>
            <a:ext cx="6743105" cy="749379"/>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Keep in touch with loved ones while you're on the go, even if you're in a remote location.</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1031</Words>
  <Application>Microsoft Office PowerPoint</Application>
  <PresentationFormat>Custom</PresentationFormat>
  <Paragraphs>173</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Merriweather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College 10</cp:lastModifiedBy>
  <cp:revision>7</cp:revision>
  <dcterms:created xsi:type="dcterms:W3CDTF">2024-11-14T09:33:28Z</dcterms:created>
  <dcterms:modified xsi:type="dcterms:W3CDTF">2024-11-14T11:20:53Z</dcterms:modified>
</cp:coreProperties>
</file>